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 id="260" r:id="rId5"/>
    <p:sldId id="261" r:id="rId6"/>
    <p:sldId id="265" r:id="rId7"/>
    <p:sldId id="262" r:id="rId8"/>
    <p:sldId id="263" r:id="rId9"/>
    <p:sldId id="264" r:id="rId10"/>
    <p:sldId id="282" r:id="rId11"/>
    <p:sldId id="266" r:id="rId12"/>
    <p:sldId id="268" r:id="rId13"/>
    <p:sldId id="272" r:id="rId14"/>
    <p:sldId id="273" r:id="rId15"/>
    <p:sldId id="276" r:id="rId16"/>
    <p:sldId id="284" r:id="rId17"/>
    <p:sldId id="274" r:id="rId18"/>
    <p:sldId id="275" r:id="rId19"/>
    <p:sldId id="277" r:id="rId20"/>
    <p:sldId id="285" r:id="rId21"/>
    <p:sldId id="278" r:id="rId22"/>
    <p:sldId id="283" r:id="rId23"/>
    <p:sldId id="269" r:id="rId24"/>
    <p:sldId id="270" r:id="rId25"/>
    <p:sldId id="271"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p:cViewPr>
        <p:scale>
          <a:sx n="70" d="100"/>
          <a:sy n="70" d="100"/>
        </p:scale>
        <p:origin x="-131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9182BF-9378-437D-8154-D20BB6086CE1}" type="doc">
      <dgm:prSet loTypeId="urn:microsoft.com/office/officeart/2005/8/layout/pyramid2" loCatId="pyramid" qsTypeId="urn:microsoft.com/office/officeart/2005/8/quickstyle/simple2" qsCatId="simple" csTypeId="urn:microsoft.com/office/officeart/2005/8/colors/accent1_2" csCatId="accent1" phldr="1"/>
      <dgm:spPr/>
      <dgm:t>
        <a:bodyPr/>
        <a:lstStyle/>
        <a:p>
          <a:endParaRPr lang="en-GB"/>
        </a:p>
      </dgm:t>
    </dgm:pt>
    <dgm:pt modelId="{AA3C8F12-F080-4E4D-A333-C549024F2CFB}">
      <dgm:prSet phldrT="[Text]"/>
      <dgm:spPr/>
      <dgm:t>
        <a:bodyPr/>
        <a:lstStyle/>
        <a:p>
          <a:r>
            <a:rPr lang="en-GB" dirty="0" smtClean="0"/>
            <a:t>Overview</a:t>
          </a:r>
          <a:endParaRPr lang="en-GB" dirty="0"/>
        </a:p>
      </dgm:t>
    </dgm:pt>
    <dgm:pt modelId="{CE0B9074-6AC7-4BA7-B8FD-EF55A3F63F0D}" type="parTrans" cxnId="{75943704-4615-4125-A945-A1E0B3B24B0C}">
      <dgm:prSet/>
      <dgm:spPr/>
      <dgm:t>
        <a:bodyPr/>
        <a:lstStyle/>
        <a:p>
          <a:endParaRPr lang="en-GB"/>
        </a:p>
      </dgm:t>
    </dgm:pt>
    <dgm:pt modelId="{D4830F73-48B2-4BCC-90CE-FAD9CBE25340}" type="sibTrans" cxnId="{75943704-4615-4125-A945-A1E0B3B24B0C}">
      <dgm:prSet/>
      <dgm:spPr/>
      <dgm:t>
        <a:bodyPr/>
        <a:lstStyle/>
        <a:p>
          <a:endParaRPr lang="en-GB"/>
        </a:p>
      </dgm:t>
    </dgm:pt>
    <dgm:pt modelId="{AB766CD2-C0CC-4F3C-99ED-ACEA3EE8A1A7}">
      <dgm:prSet phldrT="[Text]"/>
      <dgm:spPr/>
      <dgm:t>
        <a:bodyPr/>
        <a:lstStyle/>
        <a:p>
          <a:r>
            <a:rPr lang="en-GB" dirty="0" smtClean="0"/>
            <a:t>Policy interventions</a:t>
          </a:r>
          <a:endParaRPr lang="en-GB" dirty="0"/>
        </a:p>
      </dgm:t>
    </dgm:pt>
    <dgm:pt modelId="{360CD997-D5B3-4463-A4BA-EF3618640264}" type="parTrans" cxnId="{2ACFFEE7-D4FD-41F0-9D0F-E741CD957F55}">
      <dgm:prSet/>
      <dgm:spPr/>
      <dgm:t>
        <a:bodyPr/>
        <a:lstStyle/>
        <a:p>
          <a:endParaRPr lang="en-GB"/>
        </a:p>
      </dgm:t>
    </dgm:pt>
    <dgm:pt modelId="{72B891C5-F374-474D-B25F-917D9CAA9196}" type="sibTrans" cxnId="{2ACFFEE7-D4FD-41F0-9D0F-E741CD957F55}">
      <dgm:prSet/>
      <dgm:spPr/>
      <dgm:t>
        <a:bodyPr/>
        <a:lstStyle/>
        <a:p>
          <a:endParaRPr lang="en-GB"/>
        </a:p>
      </dgm:t>
    </dgm:pt>
    <dgm:pt modelId="{1BAE9E27-9BFA-4836-8078-315ED2A98827}">
      <dgm:prSet/>
      <dgm:spPr/>
      <dgm:t>
        <a:bodyPr/>
        <a:lstStyle/>
        <a:p>
          <a:r>
            <a:rPr lang="en-GB" dirty="0" smtClean="0"/>
            <a:t>Post 2</a:t>
          </a:r>
          <a:r>
            <a:rPr lang="en-GB" baseline="30000" dirty="0" smtClean="0"/>
            <a:t>nd</a:t>
          </a:r>
          <a:r>
            <a:rPr lang="en-GB" dirty="0" smtClean="0"/>
            <a:t> National Land </a:t>
          </a:r>
          <a:r>
            <a:rPr lang="en-GB" smtClean="0"/>
            <a:t>Conference interventions</a:t>
          </a:r>
          <a:endParaRPr lang="en-GB" dirty="0"/>
        </a:p>
      </dgm:t>
    </dgm:pt>
    <dgm:pt modelId="{F0CB4D9C-278F-4E90-903D-C630946534C6}" type="parTrans" cxnId="{6A09493C-E84D-4BC3-B423-0F559E055EFB}">
      <dgm:prSet/>
      <dgm:spPr/>
      <dgm:t>
        <a:bodyPr/>
        <a:lstStyle/>
        <a:p>
          <a:endParaRPr lang="en-GB"/>
        </a:p>
      </dgm:t>
    </dgm:pt>
    <dgm:pt modelId="{E7AE8F31-300C-4343-BE5F-89900EB01E0B}" type="sibTrans" cxnId="{6A09493C-E84D-4BC3-B423-0F559E055EFB}">
      <dgm:prSet/>
      <dgm:spPr/>
      <dgm:t>
        <a:bodyPr/>
        <a:lstStyle/>
        <a:p>
          <a:endParaRPr lang="en-GB"/>
        </a:p>
      </dgm:t>
    </dgm:pt>
    <dgm:pt modelId="{4D6F589D-C98C-4BC3-8D91-42678E2C05E6}">
      <dgm:prSet/>
      <dgm:spPr/>
      <dgm:t>
        <a:bodyPr/>
        <a:lstStyle/>
        <a:p>
          <a:r>
            <a:rPr lang="en-GB" dirty="0" smtClean="0"/>
            <a:t>Conclusion</a:t>
          </a:r>
          <a:endParaRPr lang="en-GB" dirty="0"/>
        </a:p>
      </dgm:t>
    </dgm:pt>
    <dgm:pt modelId="{0B1A44D5-1BB0-409E-8DE2-222B32E5EE73}" type="parTrans" cxnId="{613135F3-9B78-4216-93E4-694C0DAE9734}">
      <dgm:prSet/>
      <dgm:spPr/>
      <dgm:t>
        <a:bodyPr/>
        <a:lstStyle/>
        <a:p>
          <a:endParaRPr lang="en-GB"/>
        </a:p>
      </dgm:t>
    </dgm:pt>
    <dgm:pt modelId="{5BB3E07F-D69D-474D-A782-45D70D8195C6}" type="sibTrans" cxnId="{613135F3-9B78-4216-93E4-694C0DAE9734}">
      <dgm:prSet/>
      <dgm:spPr/>
      <dgm:t>
        <a:bodyPr/>
        <a:lstStyle/>
        <a:p>
          <a:endParaRPr lang="en-GB"/>
        </a:p>
      </dgm:t>
    </dgm:pt>
    <dgm:pt modelId="{0ABCC697-B150-4ED5-BF37-C01C5367AD01}" type="pres">
      <dgm:prSet presAssocID="{1E9182BF-9378-437D-8154-D20BB6086CE1}" presName="compositeShape" presStyleCnt="0">
        <dgm:presLayoutVars>
          <dgm:dir/>
          <dgm:resizeHandles/>
        </dgm:presLayoutVars>
      </dgm:prSet>
      <dgm:spPr/>
      <dgm:t>
        <a:bodyPr/>
        <a:lstStyle/>
        <a:p>
          <a:endParaRPr lang="en-GB"/>
        </a:p>
      </dgm:t>
    </dgm:pt>
    <dgm:pt modelId="{F1632705-4F47-49F1-8628-E97EBD82686D}" type="pres">
      <dgm:prSet presAssocID="{1E9182BF-9378-437D-8154-D20BB6086CE1}" presName="pyramid" presStyleLbl="node1" presStyleIdx="0" presStyleCnt="1"/>
      <dgm:spPr/>
    </dgm:pt>
    <dgm:pt modelId="{C1FA3344-B9F6-42ED-A6D5-8EC1686B74F1}" type="pres">
      <dgm:prSet presAssocID="{1E9182BF-9378-437D-8154-D20BB6086CE1}" presName="theList" presStyleCnt="0"/>
      <dgm:spPr/>
    </dgm:pt>
    <dgm:pt modelId="{4001D9B3-54BB-40AB-9C56-DF10CA0FDA5E}" type="pres">
      <dgm:prSet presAssocID="{AA3C8F12-F080-4E4D-A333-C549024F2CFB}" presName="aNode" presStyleLbl="fgAcc1" presStyleIdx="0" presStyleCnt="4">
        <dgm:presLayoutVars>
          <dgm:bulletEnabled val="1"/>
        </dgm:presLayoutVars>
      </dgm:prSet>
      <dgm:spPr/>
      <dgm:t>
        <a:bodyPr/>
        <a:lstStyle/>
        <a:p>
          <a:endParaRPr lang="en-GB"/>
        </a:p>
      </dgm:t>
    </dgm:pt>
    <dgm:pt modelId="{0AD311F6-D79D-4255-9F57-D3D08299D8A7}" type="pres">
      <dgm:prSet presAssocID="{AA3C8F12-F080-4E4D-A333-C549024F2CFB}" presName="aSpace" presStyleCnt="0"/>
      <dgm:spPr/>
    </dgm:pt>
    <dgm:pt modelId="{F94DB398-6DF3-47B6-9764-28F31A871BE5}" type="pres">
      <dgm:prSet presAssocID="{AB766CD2-C0CC-4F3C-99ED-ACEA3EE8A1A7}" presName="aNode" presStyleLbl="fgAcc1" presStyleIdx="1" presStyleCnt="4">
        <dgm:presLayoutVars>
          <dgm:bulletEnabled val="1"/>
        </dgm:presLayoutVars>
      </dgm:prSet>
      <dgm:spPr/>
      <dgm:t>
        <a:bodyPr/>
        <a:lstStyle/>
        <a:p>
          <a:endParaRPr lang="en-GB"/>
        </a:p>
      </dgm:t>
    </dgm:pt>
    <dgm:pt modelId="{1DB0E911-15DC-42C0-AA40-888F1B7C5AA2}" type="pres">
      <dgm:prSet presAssocID="{AB766CD2-C0CC-4F3C-99ED-ACEA3EE8A1A7}" presName="aSpace" presStyleCnt="0"/>
      <dgm:spPr/>
    </dgm:pt>
    <dgm:pt modelId="{03CB1E1E-C2AB-462E-A735-1EE243B4F5BB}" type="pres">
      <dgm:prSet presAssocID="{1BAE9E27-9BFA-4836-8078-315ED2A98827}" presName="aNode" presStyleLbl="fgAcc1" presStyleIdx="2" presStyleCnt="4">
        <dgm:presLayoutVars>
          <dgm:bulletEnabled val="1"/>
        </dgm:presLayoutVars>
      </dgm:prSet>
      <dgm:spPr/>
      <dgm:t>
        <a:bodyPr/>
        <a:lstStyle/>
        <a:p>
          <a:endParaRPr lang="en-GB"/>
        </a:p>
      </dgm:t>
    </dgm:pt>
    <dgm:pt modelId="{87910E0A-450A-4A1A-AB92-8345750A6771}" type="pres">
      <dgm:prSet presAssocID="{1BAE9E27-9BFA-4836-8078-315ED2A98827}" presName="aSpace" presStyleCnt="0"/>
      <dgm:spPr/>
    </dgm:pt>
    <dgm:pt modelId="{C7B6E3DA-3C16-46CC-9C62-3764FE1D5548}" type="pres">
      <dgm:prSet presAssocID="{4D6F589D-C98C-4BC3-8D91-42678E2C05E6}" presName="aNode" presStyleLbl="fgAcc1" presStyleIdx="3" presStyleCnt="4">
        <dgm:presLayoutVars>
          <dgm:bulletEnabled val="1"/>
        </dgm:presLayoutVars>
      </dgm:prSet>
      <dgm:spPr/>
      <dgm:t>
        <a:bodyPr/>
        <a:lstStyle/>
        <a:p>
          <a:endParaRPr lang="en-GB"/>
        </a:p>
      </dgm:t>
    </dgm:pt>
    <dgm:pt modelId="{B03C2A63-F5B2-4001-902F-DDBF1A563501}" type="pres">
      <dgm:prSet presAssocID="{4D6F589D-C98C-4BC3-8D91-42678E2C05E6}" presName="aSpace" presStyleCnt="0"/>
      <dgm:spPr/>
    </dgm:pt>
  </dgm:ptLst>
  <dgm:cxnLst>
    <dgm:cxn modelId="{2ACFFEE7-D4FD-41F0-9D0F-E741CD957F55}" srcId="{1E9182BF-9378-437D-8154-D20BB6086CE1}" destId="{AB766CD2-C0CC-4F3C-99ED-ACEA3EE8A1A7}" srcOrd="1" destOrd="0" parTransId="{360CD997-D5B3-4463-A4BA-EF3618640264}" sibTransId="{72B891C5-F374-474D-B25F-917D9CAA9196}"/>
    <dgm:cxn modelId="{6A09493C-E84D-4BC3-B423-0F559E055EFB}" srcId="{1E9182BF-9378-437D-8154-D20BB6086CE1}" destId="{1BAE9E27-9BFA-4836-8078-315ED2A98827}" srcOrd="2" destOrd="0" parTransId="{F0CB4D9C-278F-4E90-903D-C630946534C6}" sibTransId="{E7AE8F31-300C-4343-BE5F-89900EB01E0B}"/>
    <dgm:cxn modelId="{EC78B8C6-A93C-47EA-9848-CDDBD1370947}" type="presOf" srcId="{4D6F589D-C98C-4BC3-8D91-42678E2C05E6}" destId="{C7B6E3DA-3C16-46CC-9C62-3764FE1D5548}" srcOrd="0" destOrd="0" presId="urn:microsoft.com/office/officeart/2005/8/layout/pyramid2"/>
    <dgm:cxn modelId="{1A6F3463-D23E-4925-A4B2-29ECB4CBFEC6}" type="presOf" srcId="{AA3C8F12-F080-4E4D-A333-C549024F2CFB}" destId="{4001D9B3-54BB-40AB-9C56-DF10CA0FDA5E}" srcOrd="0" destOrd="0" presId="urn:microsoft.com/office/officeart/2005/8/layout/pyramid2"/>
    <dgm:cxn modelId="{F1FD06AB-985B-4064-8B86-D9328CF46974}" type="presOf" srcId="{1BAE9E27-9BFA-4836-8078-315ED2A98827}" destId="{03CB1E1E-C2AB-462E-A735-1EE243B4F5BB}" srcOrd="0" destOrd="0" presId="urn:microsoft.com/office/officeart/2005/8/layout/pyramid2"/>
    <dgm:cxn modelId="{75943704-4615-4125-A945-A1E0B3B24B0C}" srcId="{1E9182BF-9378-437D-8154-D20BB6086CE1}" destId="{AA3C8F12-F080-4E4D-A333-C549024F2CFB}" srcOrd="0" destOrd="0" parTransId="{CE0B9074-6AC7-4BA7-B8FD-EF55A3F63F0D}" sibTransId="{D4830F73-48B2-4BCC-90CE-FAD9CBE25340}"/>
    <dgm:cxn modelId="{1EBA69A0-95F6-4848-822E-10D32636629B}" type="presOf" srcId="{1E9182BF-9378-437D-8154-D20BB6086CE1}" destId="{0ABCC697-B150-4ED5-BF37-C01C5367AD01}" srcOrd="0" destOrd="0" presId="urn:microsoft.com/office/officeart/2005/8/layout/pyramid2"/>
    <dgm:cxn modelId="{613135F3-9B78-4216-93E4-694C0DAE9734}" srcId="{1E9182BF-9378-437D-8154-D20BB6086CE1}" destId="{4D6F589D-C98C-4BC3-8D91-42678E2C05E6}" srcOrd="3" destOrd="0" parTransId="{0B1A44D5-1BB0-409E-8DE2-222B32E5EE73}" sibTransId="{5BB3E07F-D69D-474D-A782-45D70D8195C6}"/>
    <dgm:cxn modelId="{5BD4873D-9A02-4693-BAF3-8290490C7FCC}" type="presOf" srcId="{AB766CD2-C0CC-4F3C-99ED-ACEA3EE8A1A7}" destId="{F94DB398-6DF3-47B6-9764-28F31A871BE5}" srcOrd="0" destOrd="0" presId="urn:microsoft.com/office/officeart/2005/8/layout/pyramid2"/>
    <dgm:cxn modelId="{A0A18838-8F61-496B-8542-FD7B076C9501}" type="presParOf" srcId="{0ABCC697-B150-4ED5-BF37-C01C5367AD01}" destId="{F1632705-4F47-49F1-8628-E97EBD82686D}" srcOrd="0" destOrd="0" presId="urn:microsoft.com/office/officeart/2005/8/layout/pyramid2"/>
    <dgm:cxn modelId="{035957B5-90F2-4E8F-9D70-DF3FF52A9B59}" type="presParOf" srcId="{0ABCC697-B150-4ED5-BF37-C01C5367AD01}" destId="{C1FA3344-B9F6-42ED-A6D5-8EC1686B74F1}" srcOrd="1" destOrd="0" presId="urn:microsoft.com/office/officeart/2005/8/layout/pyramid2"/>
    <dgm:cxn modelId="{85491B58-3D81-43E6-BDFF-15B3905A081C}" type="presParOf" srcId="{C1FA3344-B9F6-42ED-A6D5-8EC1686B74F1}" destId="{4001D9B3-54BB-40AB-9C56-DF10CA0FDA5E}" srcOrd="0" destOrd="0" presId="urn:microsoft.com/office/officeart/2005/8/layout/pyramid2"/>
    <dgm:cxn modelId="{54E3D1E3-0544-4D14-8811-A09C4EE5DDA1}" type="presParOf" srcId="{C1FA3344-B9F6-42ED-A6D5-8EC1686B74F1}" destId="{0AD311F6-D79D-4255-9F57-D3D08299D8A7}" srcOrd="1" destOrd="0" presId="urn:microsoft.com/office/officeart/2005/8/layout/pyramid2"/>
    <dgm:cxn modelId="{16E0EB6D-CB51-4444-91B4-6665BA453576}" type="presParOf" srcId="{C1FA3344-B9F6-42ED-A6D5-8EC1686B74F1}" destId="{F94DB398-6DF3-47B6-9764-28F31A871BE5}" srcOrd="2" destOrd="0" presId="urn:microsoft.com/office/officeart/2005/8/layout/pyramid2"/>
    <dgm:cxn modelId="{BDDB1360-EBBE-4AE1-8D99-BC1E8181C65C}" type="presParOf" srcId="{C1FA3344-B9F6-42ED-A6D5-8EC1686B74F1}" destId="{1DB0E911-15DC-42C0-AA40-888F1B7C5AA2}" srcOrd="3" destOrd="0" presId="urn:microsoft.com/office/officeart/2005/8/layout/pyramid2"/>
    <dgm:cxn modelId="{62357088-6BF3-4569-A645-3C3BE05C77F9}" type="presParOf" srcId="{C1FA3344-B9F6-42ED-A6D5-8EC1686B74F1}" destId="{03CB1E1E-C2AB-462E-A735-1EE243B4F5BB}" srcOrd="4" destOrd="0" presId="urn:microsoft.com/office/officeart/2005/8/layout/pyramid2"/>
    <dgm:cxn modelId="{33F0DDF9-E8A5-4C00-9DC9-90825E83F2DF}" type="presParOf" srcId="{C1FA3344-B9F6-42ED-A6D5-8EC1686B74F1}" destId="{87910E0A-450A-4A1A-AB92-8345750A6771}" srcOrd="5" destOrd="0" presId="urn:microsoft.com/office/officeart/2005/8/layout/pyramid2"/>
    <dgm:cxn modelId="{0246B3AE-F1A8-46A2-82AF-79FCDF1B0252}" type="presParOf" srcId="{C1FA3344-B9F6-42ED-A6D5-8EC1686B74F1}" destId="{C7B6E3DA-3C16-46CC-9C62-3764FE1D5548}" srcOrd="6" destOrd="0" presId="urn:microsoft.com/office/officeart/2005/8/layout/pyramid2"/>
    <dgm:cxn modelId="{AAF6B9C4-7D5E-4C9B-B6E9-392CA6B44E87}" type="presParOf" srcId="{C1FA3344-B9F6-42ED-A6D5-8EC1686B74F1}" destId="{B03C2A63-F5B2-4001-902F-DDBF1A563501}" srcOrd="7" destOrd="0" presId="urn:microsoft.com/office/officeart/2005/8/layout/pyramid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A21F446-8165-42B4-A019-415AA4A7788B}" type="doc">
      <dgm:prSet loTypeId="urn:microsoft.com/office/officeart/2005/8/layout/radial1" loCatId="cycle" qsTypeId="urn:microsoft.com/office/officeart/2005/8/quickstyle/3d2" qsCatId="3D" csTypeId="urn:microsoft.com/office/officeart/2005/8/colors/accent1_2" csCatId="accent1" phldr="1"/>
      <dgm:spPr/>
      <dgm:t>
        <a:bodyPr/>
        <a:lstStyle/>
        <a:p>
          <a:endParaRPr lang="en-GB"/>
        </a:p>
      </dgm:t>
    </dgm:pt>
    <dgm:pt modelId="{F9B634AF-CCDC-4210-A179-4B554CE9AE19}">
      <dgm:prSet phldrT="[Text]" custT="1"/>
      <dgm:spPr>
        <a:solidFill>
          <a:schemeClr val="accent3"/>
        </a:solidFill>
      </dgm:spPr>
      <dgm:t>
        <a:bodyPr/>
        <a:lstStyle/>
        <a:p>
          <a:r>
            <a:rPr lang="en-GB" sz="1800" dirty="0" smtClean="0"/>
            <a:t>Post – 2</a:t>
          </a:r>
          <a:r>
            <a:rPr lang="en-GB" sz="1800" baseline="30000" dirty="0" smtClean="0"/>
            <a:t>nd</a:t>
          </a:r>
          <a:r>
            <a:rPr lang="en-GB" sz="1800" dirty="0" smtClean="0"/>
            <a:t> National Land Conference Interventions</a:t>
          </a:r>
          <a:endParaRPr lang="en-GB" sz="1800" dirty="0"/>
        </a:p>
      </dgm:t>
    </dgm:pt>
    <dgm:pt modelId="{90F368B8-2EE5-407A-BEC5-AB715B488A46}" type="parTrans" cxnId="{69B893F2-4873-40A3-B507-A0F3EC8C75A8}">
      <dgm:prSet/>
      <dgm:spPr/>
      <dgm:t>
        <a:bodyPr/>
        <a:lstStyle/>
        <a:p>
          <a:endParaRPr lang="en-GB"/>
        </a:p>
      </dgm:t>
    </dgm:pt>
    <dgm:pt modelId="{4142FA36-9C7A-4494-9492-1EBF1F7880C7}" type="sibTrans" cxnId="{69B893F2-4873-40A3-B507-A0F3EC8C75A8}">
      <dgm:prSet/>
      <dgm:spPr/>
      <dgm:t>
        <a:bodyPr/>
        <a:lstStyle/>
        <a:p>
          <a:endParaRPr lang="en-GB"/>
        </a:p>
      </dgm:t>
    </dgm:pt>
    <dgm:pt modelId="{88F3F0F5-E4D6-4FBE-8C92-CEB9B24DE5F5}">
      <dgm:prSet phldrT="[Text]" custT="1"/>
      <dgm:spPr/>
      <dgm:t>
        <a:bodyPr/>
        <a:lstStyle/>
        <a:p>
          <a:r>
            <a:rPr lang="en-US" sz="1800" i="1" dirty="0" smtClean="0"/>
            <a:t>Pro-active, integrated and inclusive development approach</a:t>
          </a:r>
          <a:endParaRPr lang="en-GB" sz="1800" dirty="0"/>
        </a:p>
      </dgm:t>
    </dgm:pt>
    <dgm:pt modelId="{977E129E-9C4E-4FE9-9D7A-2CEBEC94E9B1}" type="parTrans" cxnId="{7B4863D2-745E-4DD0-B490-7FCEA099AB1A}">
      <dgm:prSet/>
      <dgm:spPr/>
      <dgm:t>
        <a:bodyPr/>
        <a:lstStyle/>
        <a:p>
          <a:endParaRPr lang="en-GB"/>
        </a:p>
      </dgm:t>
    </dgm:pt>
    <dgm:pt modelId="{1C1161BF-04DA-4B95-9456-E56E4A71E77E}" type="sibTrans" cxnId="{7B4863D2-745E-4DD0-B490-7FCEA099AB1A}">
      <dgm:prSet/>
      <dgm:spPr/>
      <dgm:t>
        <a:bodyPr/>
        <a:lstStyle/>
        <a:p>
          <a:endParaRPr lang="en-GB"/>
        </a:p>
      </dgm:t>
    </dgm:pt>
    <dgm:pt modelId="{489F3DBB-87A2-427F-A68D-20E639111AEE}">
      <dgm:prSet phldrT="[Text]" custT="1"/>
      <dgm:spPr/>
      <dgm:t>
        <a:bodyPr/>
        <a:lstStyle/>
        <a:p>
          <a:r>
            <a:rPr lang="en-US" sz="1800" i="1" dirty="0" smtClean="0"/>
            <a:t>Demand-driven Approach</a:t>
          </a:r>
          <a:endParaRPr lang="en-GB" sz="1800" dirty="0"/>
        </a:p>
      </dgm:t>
    </dgm:pt>
    <dgm:pt modelId="{E16B9F02-70E2-4D1B-B2F9-116CF6B94458}" type="parTrans" cxnId="{F65D5122-E12C-4932-BED0-48012686E3FF}">
      <dgm:prSet/>
      <dgm:spPr/>
      <dgm:t>
        <a:bodyPr/>
        <a:lstStyle/>
        <a:p>
          <a:endParaRPr lang="en-GB"/>
        </a:p>
      </dgm:t>
    </dgm:pt>
    <dgm:pt modelId="{A0E2F459-31DB-49F7-938A-8C3BFACA1A7B}" type="sibTrans" cxnId="{F65D5122-E12C-4932-BED0-48012686E3FF}">
      <dgm:prSet/>
      <dgm:spPr/>
      <dgm:t>
        <a:bodyPr/>
        <a:lstStyle/>
        <a:p>
          <a:endParaRPr lang="en-GB"/>
        </a:p>
      </dgm:t>
    </dgm:pt>
    <dgm:pt modelId="{EDAD9CD4-BBC7-4A57-9481-13F241FE9AE0}">
      <dgm:prSet phldrT="[Text]" custT="1"/>
      <dgm:spPr/>
      <dgm:t>
        <a:bodyPr/>
        <a:lstStyle/>
        <a:p>
          <a:r>
            <a:rPr lang="en-US" sz="1800" dirty="0" smtClean="0"/>
            <a:t>Private Sector’s Participation in Affordable housing</a:t>
          </a:r>
          <a:endParaRPr lang="en-GB" sz="1800" dirty="0"/>
        </a:p>
      </dgm:t>
    </dgm:pt>
    <dgm:pt modelId="{4302A492-8078-44DE-8CB2-3936BA31D90A}" type="parTrans" cxnId="{9C4D4B8F-AF94-4F39-8959-6B63B413E9E7}">
      <dgm:prSet/>
      <dgm:spPr/>
      <dgm:t>
        <a:bodyPr/>
        <a:lstStyle/>
        <a:p>
          <a:endParaRPr lang="en-GB"/>
        </a:p>
      </dgm:t>
    </dgm:pt>
    <dgm:pt modelId="{B4A03771-AA4D-4328-9BF3-922586BF29BA}" type="sibTrans" cxnId="{9C4D4B8F-AF94-4F39-8959-6B63B413E9E7}">
      <dgm:prSet/>
      <dgm:spPr/>
      <dgm:t>
        <a:bodyPr/>
        <a:lstStyle/>
        <a:p>
          <a:endParaRPr lang="en-GB"/>
        </a:p>
      </dgm:t>
    </dgm:pt>
    <dgm:pt modelId="{58A785EF-B9E5-4805-8824-E29D9152642B}">
      <dgm:prSet phldrT="[Text]"/>
      <dgm:spPr/>
      <dgm:t>
        <a:bodyPr/>
        <a:lstStyle/>
        <a:p>
          <a:r>
            <a:rPr lang="en-US" i="1" dirty="0" smtClean="0"/>
            <a:t>Active Role of Government </a:t>
          </a:r>
          <a:endParaRPr lang="en-GB" dirty="0"/>
        </a:p>
      </dgm:t>
    </dgm:pt>
    <dgm:pt modelId="{19B1EF45-726F-4549-A36F-9956EEFA228C}" type="parTrans" cxnId="{91BE0FDC-4730-4998-9390-A4CEA92E835A}">
      <dgm:prSet/>
      <dgm:spPr/>
      <dgm:t>
        <a:bodyPr/>
        <a:lstStyle/>
        <a:p>
          <a:endParaRPr lang="en-GB"/>
        </a:p>
      </dgm:t>
    </dgm:pt>
    <dgm:pt modelId="{9D055F15-1A10-4938-A48E-5E08782B9314}" type="sibTrans" cxnId="{91BE0FDC-4730-4998-9390-A4CEA92E835A}">
      <dgm:prSet/>
      <dgm:spPr/>
      <dgm:t>
        <a:bodyPr/>
        <a:lstStyle/>
        <a:p>
          <a:endParaRPr lang="en-GB"/>
        </a:p>
      </dgm:t>
    </dgm:pt>
    <dgm:pt modelId="{F8F4D3A7-C503-4CFA-975A-DD0B70F5CDE8}" type="pres">
      <dgm:prSet presAssocID="{DA21F446-8165-42B4-A019-415AA4A7788B}" presName="cycle" presStyleCnt="0">
        <dgm:presLayoutVars>
          <dgm:chMax val="1"/>
          <dgm:dir/>
          <dgm:animLvl val="ctr"/>
          <dgm:resizeHandles val="exact"/>
        </dgm:presLayoutVars>
      </dgm:prSet>
      <dgm:spPr/>
      <dgm:t>
        <a:bodyPr/>
        <a:lstStyle/>
        <a:p>
          <a:endParaRPr lang="en-GB"/>
        </a:p>
      </dgm:t>
    </dgm:pt>
    <dgm:pt modelId="{192DDB0C-7F42-4B3A-8662-0684CD5F2E18}" type="pres">
      <dgm:prSet presAssocID="{F9B634AF-CCDC-4210-A179-4B554CE9AE19}" presName="centerShape" presStyleLbl="node0" presStyleIdx="0" presStyleCnt="1" custScaleX="148756"/>
      <dgm:spPr/>
      <dgm:t>
        <a:bodyPr/>
        <a:lstStyle/>
        <a:p>
          <a:endParaRPr lang="en-GB"/>
        </a:p>
      </dgm:t>
    </dgm:pt>
    <dgm:pt modelId="{F350ED93-18A6-420A-B465-0C95B83AB7D2}" type="pres">
      <dgm:prSet presAssocID="{977E129E-9C4E-4FE9-9D7A-2CEBEC94E9B1}" presName="Name9" presStyleLbl="parChTrans1D2" presStyleIdx="0" presStyleCnt="4"/>
      <dgm:spPr/>
      <dgm:t>
        <a:bodyPr/>
        <a:lstStyle/>
        <a:p>
          <a:endParaRPr lang="en-GB"/>
        </a:p>
      </dgm:t>
    </dgm:pt>
    <dgm:pt modelId="{7FC2D0B2-2F13-4C17-A218-6CE126DF7DAF}" type="pres">
      <dgm:prSet presAssocID="{977E129E-9C4E-4FE9-9D7A-2CEBEC94E9B1}" presName="connTx" presStyleLbl="parChTrans1D2" presStyleIdx="0" presStyleCnt="4"/>
      <dgm:spPr/>
      <dgm:t>
        <a:bodyPr/>
        <a:lstStyle/>
        <a:p>
          <a:endParaRPr lang="en-GB"/>
        </a:p>
      </dgm:t>
    </dgm:pt>
    <dgm:pt modelId="{517DE9A1-E693-41E9-80BA-4C2B083E9B41}" type="pres">
      <dgm:prSet presAssocID="{88F3F0F5-E4D6-4FBE-8C92-CEB9B24DE5F5}" presName="node" presStyleLbl="node1" presStyleIdx="0" presStyleCnt="4" custScaleX="205281">
        <dgm:presLayoutVars>
          <dgm:bulletEnabled val="1"/>
        </dgm:presLayoutVars>
      </dgm:prSet>
      <dgm:spPr/>
      <dgm:t>
        <a:bodyPr/>
        <a:lstStyle/>
        <a:p>
          <a:endParaRPr lang="en-GB"/>
        </a:p>
      </dgm:t>
    </dgm:pt>
    <dgm:pt modelId="{25CE3BD1-33F9-4614-ADA1-46E5C36A621B}" type="pres">
      <dgm:prSet presAssocID="{E16B9F02-70E2-4D1B-B2F9-116CF6B94458}" presName="Name9" presStyleLbl="parChTrans1D2" presStyleIdx="1" presStyleCnt="4"/>
      <dgm:spPr/>
      <dgm:t>
        <a:bodyPr/>
        <a:lstStyle/>
        <a:p>
          <a:endParaRPr lang="en-GB"/>
        </a:p>
      </dgm:t>
    </dgm:pt>
    <dgm:pt modelId="{1A2A321A-1742-4F9B-AB6B-5D7F7D02E78B}" type="pres">
      <dgm:prSet presAssocID="{E16B9F02-70E2-4D1B-B2F9-116CF6B94458}" presName="connTx" presStyleLbl="parChTrans1D2" presStyleIdx="1" presStyleCnt="4"/>
      <dgm:spPr/>
      <dgm:t>
        <a:bodyPr/>
        <a:lstStyle/>
        <a:p>
          <a:endParaRPr lang="en-GB"/>
        </a:p>
      </dgm:t>
    </dgm:pt>
    <dgm:pt modelId="{81AD96D3-7EA3-413F-AF71-D27308B76826}" type="pres">
      <dgm:prSet presAssocID="{489F3DBB-87A2-427F-A68D-20E639111AEE}" presName="node" presStyleLbl="node1" presStyleIdx="1" presStyleCnt="4" custScaleX="134331" custRadScaleRad="145821" custRadScaleInc="-3">
        <dgm:presLayoutVars>
          <dgm:bulletEnabled val="1"/>
        </dgm:presLayoutVars>
      </dgm:prSet>
      <dgm:spPr/>
      <dgm:t>
        <a:bodyPr/>
        <a:lstStyle/>
        <a:p>
          <a:endParaRPr lang="en-GB"/>
        </a:p>
      </dgm:t>
    </dgm:pt>
    <dgm:pt modelId="{2F2800E4-0674-40C2-A3FE-64515C9909C5}" type="pres">
      <dgm:prSet presAssocID="{4302A492-8078-44DE-8CB2-3936BA31D90A}" presName="Name9" presStyleLbl="parChTrans1D2" presStyleIdx="2" presStyleCnt="4"/>
      <dgm:spPr/>
      <dgm:t>
        <a:bodyPr/>
        <a:lstStyle/>
        <a:p>
          <a:endParaRPr lang="en-GB"/>
        </a:p>
      </dgm:t>
    </dgm:pt>
    <dgm:pt modelId="{A3F7BB14-10D4-44E2-B14F-23EB573BEC6D}" type="pres">
      <dgm:prSet presAssocID="{4302A492-8078-44DE-8CB2-3936BA31D90A}" presName="connTx" presStyleLbl="parChTrans1D2" presStyleIdx="2" presStyleCnt="4"/>
      <dgm:spPr/>
      <dgm:t>
        <a:bodyPr/>
        <a:lstStyle/>
        <a:p>
          <a:endParaRPr lang="en-GB"/>
        </a:p>
      </dgm:t>
    </dgm:pt>
    <dgm:pt modelId="{C30B4923-A487-4C93-ABF4-9DD12650AE8A}" type="pres">
      <dgm:prSet presAssocID="{EDAD9CD4-BBC7-4A57-9481-13F241FE9AE0}" presName="node" presStyleLbl="node1" presStyleIdx="2" presStyleCnt="4" custScaleX="192810">
        <dgm:presLayoutVars>
          <dgm:bulletEnabled val="1"/>
        </dgm:presLayoutVars>
      </dgm:prSet>
      <dgm:spPr/>
      <dgm:t>
        <a:bodyPr/>
        <a:lstStyle/>
        <a:p>
          <a:endParaRPr lang="en-GB"/>
        </a:p>
      </dgm:t>
    </dgm:pt>
    <dgm:pt modelId="{D970912B-137F-46CC-A34A-524CCA9AC24B}" type="pres">
      <dgm:prSet presAssocID="{19B1EF45-726F-4549-A36F-9956EEFA228C}" presName="Name9" presStyleLbl="parChTrans1D2" presStyleIdx="3" presStyleCnt="4"/>
      <dgm:spPr/>
      <dgm:t>
        <a:bodyPr/>
        <a:lstStyle/>
        <a:p>
          <a:endParaRPr lang="en-GB"/>
        </a:p>
      </dgm:t>
    </dgm:pt>
    <dgm:pt modelId="{03F5E952-F726-440B-B312-C862323AD9A3}" type="pres">
      <dgm:prSet presAssocID="{19B1EF45-726F-4549-A36F-9956EEFA228C}" presName="connTx" presStyleLbl="parChTrans1D2" presStyleIdx="3" presStyleCnt="4"/>
      <dgm:spPr/>
      <dgm:t>
        <a:bodyPr/>
        <a:lstStyle/>
        <a:p>
          <a:endParaRPr lang="en-GB"/>
        </a:p>
      </dgm:t>
    </dgm:pt>
    <dgm:pt modelId="{7F2333A3-F789-42D0-8493-BBB0BB9EE80B}" type="pres">
      <dgm:prSet presAssocID="{58A785EF-B9E5-4805-8824-E29D9152642B}" presName="node" presStyleLbl="node1" presStyleIdx="3" presStyleCnt="4" custScaleX="159274" custRadScaleRad="139674" custRadScaleInc="3">
        <dgm:presLayoutVars>
          <dgm:bulletEnabled val="1"/>
        </dgm:presLayoutVars>
      </dgm:prSet>
      <dgm:spPr/>
      <dgm:t>
        <a:bodyPr/>
        <a:lstStyle/>
        <a:p>
          <a:endParaRPr lang="en-GB"/>
        </a:p>
      </dgm:t>
    </dgm:pt>
  </dgm:ptLst>
  <dgm:cxnLst>
    <dgm:cxn modelId="{662F5BD3-CFDA-491B-A741-9EF5C5AB9A0C}" type="presOf" srcId="{489F3DBB-87A2-427F-A68D-20E639111AEE}" destId="{81AD96D3-7EA3-413F-AF71-D27308B76826}" srcOrd="0" destOrd="0" presId="urn:microsoft.com/office/officeart/2005/8/layout/radial1"/>
    <dgm:cxn modelId="{BFAE4D2B-64B8-4806-88C4-81A31E5D09AB}" type="presOf" srcId="{4302A492-8078-44DE-8CB2-3936BA31D90A}" destId="{2F2800E4-0674-40C2-A3FE-64515C9909C5}" srcOrd="0" destOrd="0" presId="urn:microsoft.com/office/officeart/2005/8/layout/radial1"/>
    <dgm:cxn modelId="{FBBE67FD-4552-416E-B44A-3C5A0EF8E6D4}" type="presOf" srcId="{E16B9F02-70E2-4D1B-B2F9-116CF6B94458}" destId="{25CE3BD1-33F9-4614-ADA1-46E5C36A621B}" srcOrd="0" destOrd="0" presId="urn:microsoft.com/office/officeart/2005/8/layout/radial1"/>
    <dgm:cxn modelId="{7B4863D2-745E-4DD0-B490-7FCEA099AB1A}" srcId="{F9B634AF-CCDC-4210-A179-4B554CE9AE19}" destId="{88F3F0F5-E4D6-4FBE-8C92-CEB9B24DE5F5}" srcOrd="0" destOrd="0" parTransId="{977E129E-9C4E-4FE9-9D7A-2CEBEC94E9B1}" sibTransId="{1C1161BF-04DA-4B95-9456-E56E4A71E77E}"/>
    <dgm:cxn modelId="{027698F0-5CB0-48E1-A8C5-29FA5F0A180B}" type="presOf" srcId="{EDAD9CD4-BBC7-4A57-9481-13F241FE9AE0}" destId="{C30B4923-A487-4C93-ABF4-9DD12650AE8A}" srcOrd="0" destOrd="0" presId="urn:microsoft.com/office/officeart/2005/8/layout/radial1"/>
    <dgm:cxn modelId="{91BE0FDC-4730-4998-9390-A4CEA92E835A}" srcId="{F9B634AF-CCDC-4210-A179-4B554CE9AE19}" destId="{58A785EF-B9E5-4805-8824-E29D9152642B}" srcOrd="3" destOrd="0" parTransId="{19B1EF45-726F-4549-A36F-9956EEFA228C}" sibTransId="{9D055F15-1A10-4938-A48E-5E08782B9314}"/>
    <dgm:cxn modelId="{E3BE0F15-E1F4-459F-B719-A0DAEDBBD656}" type="presOf" srcId="{88F3F0F5-E4D6-4FBE-8C92-CEB9B24DE5F5}" destId="{517DE9A1-E693-41E9-80BA-4C2B083E9B41}" srcOrd="0" destOrd="0" presId="urn:microsoft.com/office/officeart/2005/8/layout/radial1"/>
    <dgm:cxn modelId="{61740625-D96B-499F-9E04-4A9EFD46DBBD}" type="presOf" srcId="{DA21F446-8165-42B4-A019-415AA4A7788B}" destId="{F8F4D3A7-C503-4CFA-975A-DD0B70F5CDE8}" srcOrd="0" destOrd="0" presId="urn:microsoft.com/office/officeart/2005/8/layout/radial1"/>
    <dgm:cxn modelId="{B37CCFA1-56A4-4F21-840A-D42B2149AB77}" type="presOf" srcId="{19B1EF45-726F-4549-A36F-9956EEFA228C}" destId="{D970912B-137F-46CC-A34A-524CCA9AC24B}" srcOrd="0" destOrd="0" presId="urn:microsoft.com/office/officeart/2005/8/layout/radial1"/>
    <dgm:cxn modelId="{69B893F2-4873-40A3-B507-A0F3EC8C75A8}" srcId="{DA21F446-8165-42B4-A019-415AA4A7788B}" destId="{F9B634AF-CCDC-4210-A179-4B554CE9AE19}" srcOrd="0" destOrd="0" parTransId="{90F368B8-2EE5-407A-BEC5-AB715B488A46}" sibTransId="{4142FA36-9C7A-4494-9492-1EBF1F7880C7}"/>
    <dgm:cxn modelId="{E897E1AD-3ED2-4F51-8819-85A1C90F1965}" type="presOf" srcId="{F9B634AF-CCDC-4210-A179-4B554CE9AE19}" destId="{192DDB0C-7F42-4B3A-8662-0684CD5F2E18}" srcOrd="0" destOrd="0" presId="urn:microsoft.com/office/officeart/2005/8/layout/radial1"/>
    <dgm:cxn modelId="{39978335-75CB-43E3-9549-6B8836A7D3AB}" type="presOf" srcId="{19B1EF45-726F-4549-A36F-9956EEFA228C}" destId="{03F5E952-F726-440B-B312-C862323AD9A3}" srcOrd="1" destOrd="0" presId="urn:microsoft.com/office/officeart/2005/8/layout/radial1"/>
    <dgm:cxn modelId="{CFB15DD8-46F3-46F2-AA16-BFD8242ED636}" type="presOf" srcId="{977E129E-9C4E-4FE9-9D7A-2CEBEC94E9B1}" destId="{F350ED93-18A6-420A-B465-0C95B83AB7D2}" srcOrd="0" destOrd="0" presId="urn:microsoft.com/office/officeart/2005/8/layout/radial1"/>
    <dgm:cxn modelId="{DB34C424-CD0F-4C39-941A-80477A213A5E}" type="presOf" srcId="{E16B9F02-70E2-4D1B-B2F9-116CF6B94458}" destId="{1A2A321A-1742-4F9B-AB6B-5D7F7D02E78B}" srcOrd="1" destOrd="0" presId="urn:microsoft.com/office/officeart/2005/8/layout/radial1"/>
    <dgm:cxn modelId="{5A17497A-23F1-4CA6-9B2E-CD71B5180698}" type="presOf" srcId="{58A785EF-B9E5-4805-8824-E29D9152642B}" destId="{7F2333A3-F789-42D0-8493-BBB0BB9EE80B}" srcOrd="0" destOrd="0" presId="urn:microsoft.com/office/officeart/2005/8/layout/radial1"/>
    <dgm:cxn modelId="{B6A07A40-66BC-4EDD-AE22-E95058D0C83E}" type="presOf" srcId="{4302A492-8078-44DE-8CB2-3936BA31D90A}" destId="{A3F7BB14-10D4-44E2-B14F-23EB573BEC6D}" srcOrd="1" destOrd="0" presId="urn:microsoft.com/office/officeart/2005/8/layout/radial1"/>
    <dgm:cxn modelId="{F04AB5AF-5474-41D5-A16A-6AB5C444B4EF}" type="presOf" srcId="{977E129E-9C4E-4FE9-9D7A-2CEBEC94E9B1}" destId="{7FC2D0B2-2F13-4C17-A218-6CE126DF7DAF}" srcOrd="1" destOrd="0" presId="urn:microsoft.com/office/officeart/2005/8/layout/radial1"/>
    <dgm:cxn modelId="{F65D5122-E12C-4932-BED0-48012686E3FF}" srcId="{F9B634AF-CCDC-4210-A179-4B554CE9AE19}" destId="{489F3DBB-87A2-427F-A68D-20E639111AEE}" srcOrd="1" destOrd="0" parTransId="{E16B9F02-70E2-4D1B-B2F9-116CF6B94458}" sibTransId="{A0E2F459-31DB-49F7-938A-8C3BFACA1A7B}"/>
    <dgm:cxn modelId="{9C4D4B8F-AF94-4F39-8959-6B63B413E9E7}" srcId="{F9B634AF-CCDC-4210-A179-4B554CE9AE19}" destId="{EDAD9CD4-BBC7-4A57-9481-13F241FE9AE0}" srcOrd="2" destOrd="0" parTransId="{4302A492-8078-44DE-8CB2-3936BA31D90A}" sibTransId="{B4A03771-AA4D-4328-9BF3-922586BF29BA}"/>
    <dgm:cxn modelId="{C5962E0B-89C1-46BF-AF17-C2E4173EAE53}" type="presParOf" srcId="{F8F4D3A7-C503-4CFA-975A-DD0B70F5CDE8}" destId="{192DDB0C-7F42-4B3A-8662-0684CD5F2E18}" srcOrd="0" destOrd="0" presId="urn:microsoft.com/office/officeart/2005/8/layout/radial1"/>
    <dgm:cxn modelId="{81D10709-EE1D-4C02-886F-520C820B9291}" type="presParOf" srcId="{F8F4D3A7-C503-4CFA-975A-DD0B70F5CDE8}" destId="{F350ED93-18A6-420A-B465-0C95B83AB7D2}" srcOrd="1" destOrd="0" presId="urn:microsoft.com/office/officeart/2005/8/layout/radial1"/>
    <dgm:cxn modelId="{7C673B00-0C36-4989-B9DB-F195F37BF292}" type="presParOf" srcId="{F350ED93-18A6-420A-B465-0C95B83AB7D2}" destId="{7FC2D0B2-2F13-4C17-A218-6CE126DF7DAF}" srcOrd="0" destOrd="0" presId="urn:microsoft.com/office/officeart/2005/8/layout/radial1"/>
    <dgm:cxn modelId="{73899683-1B65-4BA9-A173-7889205EF856}" type="presParOf" srcId="{F8F4D3A7-C503-4CFA-975A-DD0B70F5CDE8}" destId="{517DE9A1-E693-41E9-80BA-4C2B083E9B41}" srcOrd="2" destOrd="0" presId="urn:microsoft.com/office/officeart/2005/8/layout/radial1"/>
    <dgm:cxn modelId="{0A838435-B275-4663-9F40-7E629FB8958A}" type="presParOf" srcId="{F8F4D3A7-C503-4CFA-975A-DD0B70F5CDE8}" destId="{25CE3BD1-33F9-4614-ADA1-46E5C36A621B}" srcOrd="3" destOrd="0" presId="urn:microsoft.com/office/officeart/2005/8/layout/radial1"/>
    <dgm:cxn modelId="{D79EB10C-3685-4BC5-9A41-AF7E204AB546}" type="presParOf" srcId="{25CE3BD1-33F9-4614-ADA1-46E5C36A621B}" destId="{1A2A321A-1742-4F9B-AB6B-5D7F7D02E78B}" srcOrd="0" destOrd="0" presId="urn:microsoft.com/office/officeart/2005/8/layout/radial1"/>
    <dgm:cxn modelId="{A455A493-858A-4851-99DC-9337A58F3C96}" type="presParOf" srcId="{F8F4D3A7-C503-4CFA-975A-DD0B70F5CDE8}" destId="{81AD96D3-7EA3-413F-AF71-D27308B76826}" srcOrd="4" destOrd="0" presId="urn:microsoft.com/office/officeart/2005/8/layout/radial1"/>
    <dgm:cxn modelId="{03E7884C-46B5-44BE-B716-59BEC74F964B}" type="presParOf" srcId="{F8F4D3A7-C503-4CFA-975A-DD0B70F5CDE8}" destId="{2F2800E4-0674-40C2-A3FE-64515C9909C5}" srcOrd="5" destOrd="0" presId="urn:microsoft.com/office/officeart/2005/8/layout/radial1"/>
    <dgm:cxn modelId="{606EA28A-3CC1-48B5-BEF5-F5C2C36F99EC}" type="presParOf" srcId="{2F2800E4-0674-40C2-A3FE-64515C9909C5}" destId="{A3F7BB14-10D4-44E2-B14F-23EB573BEC6D}" srcOrd="0" destOrd="0" presId="urn:microsoft.com/office/officeart/2005/8/layout/radial1"/>
    <dgm:cxn modelId="{DB9BA29C-6E1F-42BF-8F98-56884ABF685F}" type="presParOf" srcId="{F8F4D3A7-C503-4CFA-975A-DD0B70F5CDE8}" destId="{C30B4923-A487-4C93-ABF4-9DD12650AE8A}" srcOrd="6" destOrd="0" presId="urn:microsoft.com/office/officeart/2005/8/layout/radial1"/>
    <dgm:cxn modelId="{F673F861-5182-4B82-935A-6DA9B3955BCF}" type="presParOf" srcId="{F8F4D3A7-C503-4CFA-975A-DD0B70F5CDE8}" destId="{D970912B-137F-46CC-A34A-524CCA9AC24B}" srcOrd="7" destOrd="0" presId="urn:microsoft.com/office/officeart/2005/8/layout/radial1"/>
    <dgm:cxn modelId="{7D5E75F9-7CDE-414A-8D84-E5536A7603F6}" type="presParOf" srcId="{D970912B-137F-46CC-A34A-524CCA9AC24B}" destId="{03F5E952-F726-440B-B312-C862323AD9A3}" srcOrd="0" destOrd="0" presId="urn:microsoft.com/office/officeart/2005/8/layout/radial1"/>
    <dgm:cxn modelId="{C98525C4-0817-4C90-9B23-9956FEC6358E}" type="presParOf" srcId="{F8F4D3A7-C503-4CFA-975A-DD0B70F5CDE8}" destId="{7F2333A3-F789-42D0-8493-BBB0BB9EE80B}" srcOrd="8" destOrd="0" presId="urn:microsoft.com/office/officeart/2005/8/layout/radial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632705-4F47-49F1-8628-E97EBD82686D}">
      <dsp:nvSpPr>
        <dsp:cNvPr id="0" name=""/>
        <dsp:cNvSpPr/>
      </dsp:nvSpPr>
      <dsp:spPr>
        <a:xfrm>
          <a:off x="687606" y="0"/>
          <a:ext cx="5128344" cy="5128344"/>
        </a:xfrm>
        <a:prstGeom prst="triangl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4001D9B3-54BB-40AB-9C56-DF10CA0FDA5E}">
      <dsp:nvSpPr>
        <dsp:cNvPr id="0" name=""/>
        <dsp:cNvSpPr/>
      </dsp:nvSpPr>
      <dsp:spPr>
        <a:xfrm>
          <a:off x="3251778" y="513335"/>
          <a:ext cx="3333423" cy="91148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GB" sz="2300" kern="1200" dirty="0" smtClean="0"/>
            <a:t>Overview</a:t>
          </a:r>
          <a:endParaRPr lang="en-GB" sz="2300" kern="1200" dirty="0"/>
        </a:p>
      </dsp:txBody>
      <dsp:txXfrm>
        <a:off x="3296273" y="557830"/>
        <a:ext cx="3244433" cy="822493"/>
      </dsp:txXfrm>
    </dsp:sp>
    <dsp:sp modelId="{F94DB398-6DF3-47B6-9764-28F31A871BE5}">
      <dsp:nvSpPr>
        <dsp:cNvPr id="0" name=""/>
        <dsp:cNvSpPr/>
      </dsp:nvSpPr>
      <dsp:spPr>
        <a:xfrm>
          <a:off x="3251778" y="1538753"/>
          <a:ext cx="3333423" cy="91148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GB" sz="2300" kern="1200" dirty="0" smtClean="0"/>
            <a:t>Policy interventions</a:t>
          </a:r>
          <a:endParaRPr lang="en-GB" sz="2300" kern="1200" dirty="0"/>
        </a:p>
      </dsp:txBody>
      <dsp:txXfrm>
        <a:off x="3296273" y="1583248"/>
        <a:ext cx="3244433" cy="822493"/>
      </dsp:txXfrm>
    </dsp:sp>
    <dsp:sp modelId="{03CB1E1E-C2AB-462E-A735-1EE243B4F5BB}">
      <dsp:nvSpPr>
        <dsp:cNvPr id="0" name=""/>
        <dsp:cNvSpPr/>
      </dsp:nvSpPr>
      <dsp:spPr>
        <a:xfrm>
          <a:off x="3251778" y="2564172"/>
          <a:ext cx="3333423" cy="91148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GB" sz="2300" kern="1200" dirty="0" smtClean="0"/>
            <a:t>Post 2</a:t>
          </a:r>
          <a:r>
            <a:rPr lang="en-GB" sz="2300" kern="1200" baseline="30000" dirty="0" smtClean="0"/>
            <a:t>nd</a:t>
          </a:r>
          <a:r>
            <a:rPr lang="en-GB" sz="2300" kern="1200" dirty="0" smtClean="0"/>
            <a:t> National Land </a:t>
          </a:r>
          <a:r>
            <a:rPr lang="en-GB" sz="2300" kern="1200" smtClean="0"/>
            <a:t>Conference interventions</a:t>
          </a:r>
          <a:endParaRPr lang="en-GB" sz="2300" kern="1200" dirty="0"/>
        </a:p>
      </dsp:txBody>
      <dsp:txXfrm>
        <a:off x="3296273" y="2608667"/>
        <a:ext cx="3244433" cy="822493"/>
      </dsp:txXfrm>
    </dsp:sp>
    <dsp:sp modelId="{C7B6E3DA-3C16-46CC-9C62-3764FE1D5548}">
      <dsp:nvSpPr>
        <dsp:cNvPr id="0" name=""/>
        <dsp:cNvSpPr/>
      </dsp:nvSpPr>
      <dsp:spPr>
        <a:xfrm>
          <a:off x="3251778" y="3589590"/>
          <a:ext cx="3333423" cy="91148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GB" sz="2300" kern="1200" dirty="0" smtClean="0"/>
            <a:t>Conclusion</a:t>
          </a:r>
          <a:endParaRPr lang="en-GB" sz="2300" kern="1200" dirty="0"/>
        </a:p>
      </dsp:txBody>
      <dsp:txXfrm>
        <a:off x="3296273" y="3634085"/>
        <a:ext cx="3244433" cy="8224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2DDB0C-7F42-4B3A-8662-0684CD5F2E18}">
      <dsp:nvSpPr>
        <dsp:cNvPr id="0" name=""/>
        <dsp:cNvSpPr/>
      </dsp:nvSpPr>
      <dsp:spPr>
        <a:xfrm>
          <a:off x="3113936" y="1983083"/>
          <a:ext cx="2240922" cy="1506441"/>
        </a:xfrm>
        <a:prstGeom prst="ellipse">
          <a:avLst/>
        </a:prstGeom>
        <a:solidFill>
          <a:schemeClr val="accent3"/>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GB" sz="1800" kern="1200" dirty="0" smtClean="0"/>
            <a:t>Post – 2</a:t>
          </a:r>
          <a:r>
            <a:rPr lang="en-GB" sz="1800" kern="1200" baseline="30000" dirty="0" smtClean="0"/>
            <a:t>nd</a:t>
          </a:r>
          <a:r>
            <a:rPr lang="en-GB" sz="1800" kern="1200" dirty="0" smtClean="0"/>
            <a:t> National Land Conference Interventions</a:t>
          </a:r>
          <a:endParaRPr lang="en-GB" sz="1800" kern="1200" dirty="0"/>
        </a:p>
      </dsp:txBody>
      <dsp:txXfrm>
        <a:off x="3442111" y="2203696"/>
        <a:ext cx="1584572" cy="1065215"/>
      </dsp:txXfrm>
    </dsp:sp>
    <dsp:sp modelId="{F350ED93-18A6-420A-B465-0C95B83AB7D2}">
      <dsp:nvSpPr>
        <dsp:cNvPr id="0" name=""/>
        <dsp:cNvSpPr/>
      </dsp:nvSpPr>
      <dsp:spPr>
        <a:xfrm rot="16200000">
          <a:off x="4006562" y="1738874"/>
          <a:ext cx="455671" cy="32745"/>
        </a:xfrm>
        <a:custGeom>
          <a:avLst/>
          <a:gdLst/>
          <a:ahLst/>
          <a:cxnLst/>
          <a:rect l="0" t="0" r="0" b="0"/>
          <a:pathLst>
            <a:path>
              <a:moveTo>
                <a:pt x="0" y="16372"/>
              </a:moveTo>
              <a:lnTo>
                <a:pt x="455671" y="16372"/>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4223006" y="1743855"/>
        <a:ext cx="22783" cy="22783"/>
      </dsp:txXfrm>
    </dsp:sp>
    <dsp:sp modelId="{517DE9A1-E693-41E9-80BA-4C2B083E9B41}">
      <dsp:nvSpPr>
        <dsp:cNvPr id="0" name=""/>
        <dsp:cNvSpPr/>
      </dsp:nvSpPr>
      <dsp:spPr>
        <a:xfrm>
          <a:off x="2688178" y="20969"/>
          <a:ext cx="3092438" cy="1506441"/>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i="1" kern="1200" dirty="0" smtClean="0"/>
            <a:t>Pro-active, integrated and inclusive development approach</a:t>
          </a:r>
          <a:endParaRPr lang="en-GB" sz="1800" kern="1200" dirty="0"/>
        </a:p>
      </dsp:txBody>
      <dsp:txXfrm>
        <a:off x="3141055" y="241582"/>
        <a:ext cx="2186684" cy="1065215"/>
      </dsp:txXfrm>
    </dsp:sp>
    <dsp:sp modelId="{25CE3BD1-33F9-4614-ADA1-46E5C36A621B}">
      <dsp:nvSpPr>
        <dsp:cNvPr id="0" name=""/>
        <dsp:cNvSpPr/>
      </dsp:nvSpPr>
      <dsp:spPr>
        <a:xfrm rot="21599919">
          <a:off x="5354859" y="2719896"/>
          <a:ext cx="728903" cy="32745"/>
        </a:xfrm>
        <a:custGeom>
          <a:avLst/>
          <a:gdLst/>
          <a:ahLst/>
          <a:cxnLst/>
          <a:rect l="0" t="0" r="0" b="0"/>
          <a:pathLst>
            <a:path>
              <a:moveTo>
                <a:pt x="0" y="16372"/>
              </a:moveTo>
              <a:lnTo>
                <a:pt x="728903" y="16372"/>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5701088" y="2718046"/>
        <a:ext cx="36445" cy="36445"/>
      </dsp:txXfrm>
    </dsp:sp>
    <dsp:sp modelId="{81AD96D3-7EA3-413F-AF71-D27308B76826}">
      <dsp:nvSpPr>
        <dsp:cNvPr id="0" name=""/>
        <dsp:cNvSpPr/>
      </dsp:nvSpPr>
      <dsp:spPr>
        <a:xfrm>
          <a:off x="6083762" y="1983015"/>
          <a:ext cx="2023618" cy="1506441"/>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i="1" kern="1200" dirty="0" smtClean="0"/>
            <a:t>Demand-driven Approach</a:t>
          </a:r>
          <a:endParaRPr lang="en-GB" sz="1800" kern="1200" dirty="0"/>
        </a:p>
      </dsp:txBody>
      <dsp:txXfrm>
        <a:off x="6380114" y="2203628"/>
        <a:ext cx="1430914" cy="1065215"/>
      </dsp:txXfrm>
    </dsp:sp>
    <dsp:sp modelId="{2F2800E4-0674-40C2-A3FE-64515C9909C5}">
      <dsp:nvSpPr>
        <dsp:cNvPr id="0" name=""/>
        <dsp:cNvSpPr/>
      </dsp:nvSpPr>
      <dsp:spPr>
        <a:xfrm rot="5400000">
          <a:off x="4006562" y="3700988"/>
          <a:ext cx="455671" cy="32745"/>
        </a:xfrm>
        <a:custGeom>
          <a:avLst/>
          <a:gdLst/>
          <a:ahLst/>
          <a:cxnLst/>
          <a:rect l="0" t="0" r="0" b="0"/>
          <a:pathLst>
            <a:path>
              <a:moveTo>
                <a:pt x="0" y="16372"/>
              </a:moveTo>
              <a:lnTo>
                <a:pt x="455671" y="16372"/>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4223006" y="3705968"/>
        <a:ext cx="22783" cy="22783"/>
      </dsp:txXfrm>
    </dsp:sp>
    <dsp:sp modelId="{C30B4923-A487-4C93-ABF4-9DD12650AE8A}">
      <dsp:nvSpPr>
        <dsp:cNvPr id="0" name=""/>
        <dsp:cNvSpPr/>
      </dsp:nvSpPr>
      <dsp:spPr>
        <a:xfrm>
          <a:off x="2782112" y="3945196"/>
          <a:ext cx="2904570" cy="1506441"/>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smtClean="0"/>
            <a:t>Private Sector’s Participation in Affordable housing</a:t>
          </a:r>
          <a:endParaRPr lang="en-GB" sz="1800" kern="1200" dirty="0"/>
        </a:p>
      </dsp:txBody>
      <dsp:txXfrm>
        <a:off x="3207476" y="4165809"/>
        <a:ext cx="2053842" cy="1065215"/>
      </dsp:txXfrm>
    </dsp:sp>
    <dsp:sp modelId="{D970912B-137F-46CC-A34A-524CCA9AC24B}">
      <dsp:nvSpPr>
        <dsp:cNvPr id="0" name=""/>
        <dsp:cNvSpPr/>
      </dsp:nvSpPr>
      <dsp:spPr>
        <a:xfrm rot="10800081">
          <a:off x="2693520" y="2719900"/>
          <a:ext cx="420416" cy="32745"/>
        </a:xfrm>
        <a:custGeom>
          <a:avLst/>
          <a:gdLst/>
          <a:ahLst/>
          <a:cxnLst/>
          <a:rect l="0" t="0" r="0" b="0"/>
          <a:pathLst>
            <a:path>
              <a:moveTo>
                <a:pt x="0" y="16372"/>
              </a:moveTo>
              <a:lnTo>
                <a:pt x="420416" y="16372"/>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rot="10800000">
        <a:off x="2893218" y="2725762"/>
        <a:ext cx="21020" cy="21020"/>
      </dsp:txXfrm>
    </dsp:sp>
    <dsp:sp modelId="{7F2333A3-F789-42D0-8493-BBB0BB9EE80B}">
      <dsp:nvSpPr>
        <dsp:cNvPr id="0" name=""/>
        <dsp:cNvSpPr/>
      </dsp:nvSpPr>
      <dsp:spPr>
        <a:xfrm>
          <a:off x="294150" y="1983018"/>
          <a:ext cx="2399369" cy="1506441"/>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i="1" kern="1200" dirty="0" smtClean="0"/>
            <a:t>Active Role of Government </a:t>
          </a:r>
          <a:endParaRPr lang="en-GB" sz="2300" kern="1200" dirty="0"/>
        </a:p>
      </dsp:txBody>
      <dsp:txXfrm>
        <a:off x="645529" y="2203631"/>
        <a:ext cx="1696611" cy="1065215"/>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7B4FEFA1-6517-4ADF-9A5B-AA1C5E6AA6E2}" type="datetimeFigureOut">
              <a:rPr lang="en-ZA" smtClean="0"/>
              <a:t>2018-10-02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52F60057-C3C5-44AD-B954-7A5F2CE12049}" type="slidenum">
              <a:rPr lang="en-ZA" smtClean="0"/>
              <a:t>‹#›</a:t>
            </a:fld>
            <a:endParaRPr lang="en-ZA"/>
          </a:p>
        </p:txBody>
      </p:sp>
    </p:spTree>
    <p:extLst>
      <p:ext uri="{BB962C8B-B14F-4D97-AF65-F5344CB8AC3E}">
        <p14:creationId xmlns:p14="http://schemas.microsoft.com/office/powerpoint/2010/main" val="4235383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7B4FEFA1-6517-4ADF-9A5B-AA1C5E6AA6E2}" type="datetimeFigureOut">
              <a:rPr lang="en-ZA" smtClean="0"/>
              <a:t>2018-10-02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52F60057-C3C5-44AD-B954-7A5F2CE12049}" type="slidenum">
              <a:rPr lang="en-ZA" smtClean="0"/>
              <a:t>‹#›</a:t>
            </a:fld>
            <a:endParaRPr lang="en-ZA"/>
          </a:p>
        </p:txBody>
      </p:sp>
    </p:spTree>
    <p:extLst>
      <p:ext uri="{BB962C8B-B14F-4D97-AF65-F5344CB8AC3E}">
        <p14:creationId xmlns:p14="http://schemas.microsoft.com/office/powerpoint/2010/main" val="4035350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7B4FEFA1-6517-4ADF-9A5B-AA1C5E6AA6E2}" type="datetimeFigureOut">
              <a:rPr lang="en-ZA" smtClean="0"/>
              <a:t>2018-10-02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52F60057-C3C5-44AD-B954-7A5F2CE12049}" type="slidenum">
              <a:rPr lang="en-ZA" smtClean="0"/>
              <a:t>‹#›</a:t>
            </a:fld>
            <a:endParaRPr lang="en-ZA"/>
          </a:p>
        </p:txBody>
      </p:sp>
    </p:spTree>
    <p:extLst>
      <p:ext uri="{BB962C8B-B14F-4D97-AF65-F5344CB8AC3E}">
        <p14:creationId xmlns:p14="http://schemas.microsoft.com/office/powerpoint/2010/main" val="1970082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7B4FEFA1-6517-4ADF-9A5B-AA1C5E6AA6E2}" type="datetimeFigureOut">
              <a:rPr lang="en-ZA" smtClean="0"/>
              <a:t>2018-10-02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52F60057-C3C5-44AD-B954-7A5F2CE12049}" type="slidenum">
              <a:rPr lang="en-ZA" smtClean="0"/>
              <a:t>‹#›</a:t>
            </a:fld>
            <a:endParaRPr lang="en-ZA"/>
          </a:p>
        </p:txBody>
      </p:sp>
    </p:spTree>
    <p:extLst>
      <p:ext uri="{BB962C8B-B14F-4D97-AF65-F5344CB8AC3E}">
        <p14:creationId xmlns:p14="http://schemas.microsoft.com/office/powerpoint/2010/main" val="4203130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4FEFA1-6517-4ADF-9A5B-AA1C5E6AA6E2}" type="datetimeFigureOut">
              <a:rPr lang="en-ZA" smtClean="0"/>
              <a:t>2018-10-02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52F60057-C3C5-44AD-B954-7A5F2CE12049}" type="slidenum">
              <a:rPr lang="en-ZA" smtClean="0"/>
              <a:t>‹#›</a:t>
            </a:fld>
            <a:endParaRPr lang="en-ZA"/>
          </a:p>
        </p:txBody>
      </p:sp>
    </p:spTree>
    <p:extLst>
      <p:ext uri="{BB962C8B-B14F-4D97-AF65-F5344CB8AC3E}">
        <p14:creationId xmlns:p14="http://schemas.microsoft.com/office/powerpoint/2010/main" val="3400155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7B4FEFA1-6517-4ADF-9A5B-AA1C5E6AA6E2}" type="datetimeFigureOut">
              <a:rPr lang="en-ZA" smtClean="0"/>
              <a:t>2018-10-02</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52F60057-C3C5-44AD-B954-7A5F2CE12049}" type="slidenum">
              <a:rPr lang="en-ZA" smtClean="0"/>
              <a:t>‹#›</a:t>
            </a:fld>
            <a:endParaRPr lang="en-ZA"/>
          </a:p>
        </p:txBody>
      </p:sp>
    </p:spTree>
    <p:extLst>
      <p:ext uri="{BB962C8B-B14F-4D97-AF65-F5344CB8AC3E}">
        <p14:creationId xmlns:p14="http://schemas.microsoft.com/office/powerpoint/2010/main" val="519309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7B4FEFA1-6517-4ADF-9A5B-AA1C5E6AA6E2}" type="datetimeFigureOut">
              <a:rPr lang="en-ZA" smtClean="0"/>
              <a:t>2018-10-02</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52F60057-C3C5-44AD-B954-7A5F2CE12049}" type="slidenum">
              <a:rPr lang="en-ZA" smtClean="0"/>
              <a:t>‹#›</a:t>
            </a:fld>
            <a:endParaRPr lang="en-ZA"/>
          </a:p>
        </p:txBody>
      </p:sp>
    </p:spTree>
    <p:extLst>
      <p:ext uri="{BB962C8B-B14F-4D97-AF65-F5344CB8AC3E}">
        <p14:creationId xmlns:p14="http://schemas.microsoft.com/office/powerpoint/2010/main" val="542071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7B4FEFA1-6517-4ADF-9A5B-AA1C5E6AA6E2}" type="datetimeFigureOut">
              <a:rPr lang="en-ZA" smtClean="0"/>
              <a:t>2018-10-02</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52F60057-C3C5-44AD-B954-7A5F2CE12049}" type="slidenum">
              <a:rPr lang="en-ZA" smtClean="0"/>
              <a:t>‹#›</a:t>
            </a:fld>
            <a:endParaRPr lang="en-ZA"/>
          </a:p>
        </p:txBody>
      </p:sp>
    </p:spTree>
    <p:extLst>
      <p:ext uri="{BB962C8B-B14F-4D97-AF65-F5344CB8AC3E}">
        <p14:creationId xmlns:p14="http://schemas.microsoft.com/office/powerpoint/2010/main" val="3184665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4FEFA1-6517-4ADF-9A5B-AA1C5E6AA6E2}" type="datetimeFigureOut">
              <a:rPr lang="en-ZA" smtClean="0"/>
              <a:t>2018-10-02</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52F60057-C3C5-44AD-B954-7A5F2CE12049}" type="slidenum">
              <a:rPr lang="en-ZA" smtClean="0"/>
              <a:t>‹#›</a:t>
            </a:fld>
            <a:endParaRPr lang="en-ZA"/>
          </a:p>
        </p:txBody>
      </p:sp>
    </p:spTree>
    <p:extLst>
      <p:ext uri="{BB962C8B-B14F-4D97-AF65-F5344CB8AC3E}">
        <p14:creationId xmlns:p14="http://schemas.microsoft.com/office/powerpoint/2010/main" val="3857605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FEFA1-6517-4ADF-9A5B-AA1C5E6AA6E2}" type="datetimeFigureOut">
              <a:rPr lang="en-ZA" smtClean="0"/>
              <a:t>2018-10-02</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52F60057-C3C5-44AD-B954-7A5F2CE12049}" type="slidenum">
              <a:rPr lang="en-ZA" smtClean="0"/>
              <a:t>‹#›</a:t>
            </a:fld>
            <a:endParaRPr lang="en-ZA"/>
          </a:p>
        </p:txBody>
      </p:sp>
    </p:spTree>
    <p:extLst>
      <p:ext uri="{BB962C8B-B14F-4D97-AF65-F5344CB8AC3E}">
        <p14:creationId xmlns:p14="http://schemas.microsoft.com/office/powerpoint/2010/main" val="3180017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FEFA1-6517-4ADF-9A5B-AA1C5E6AA6E2}" type="datetimeFigureOut">
              <a:rPr lang="en-ZA" smtClean="0"/>
              <a:t>2018-10-02</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52F60057-C3C5-44AD-B954-7A5F2CE12049}" type="slidenum">
              <a:rPr lang="en-ZA" smtClean="0"/>
              <a:t>‹#›</a:t>
            </a:fld>
            <a:endParaRPr lang="en-ZA"/>
          </a:p>
        </p:txBody>
      </p:sp>
    </p:spTree>
    <p:extLst>
      <p:ext uri="{BB962C8B-B14F-4D97-AF65-F5344CB8AC3E}">
        <p14:creationId xmlns:p14="http://schemas.microsoft.com/office/powerpoint/2010/main" val="319894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FEFA1-6517-4ADF-9A5B-AA1C5E6AA6E2}" type="datetimeFigureOut">
              <a:rPr lang="en-ZA" smtClean="0"/>
              <a:t>2018-10-02</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F60057-C3C5-44AD-B954-7A5F2CE12049}" type="slidenum">
              <a:rPr lang="en-ZA" smtClean="0"/>
              <a:t>‹#›</a:t>
            </a:fld>
            <a:endParaRPr lang="en-ZA"/>
          </a:p>
        </p:txBody>
      </p:sp>
    </p:spTree>
    <p:extLst>
      <p:ext uri="{BB962C8B-B14F-4D97-AF65-F5344CB8AC3E}">
        <p14:creationId xmlns:p14="http://schemas.microsoft.com/office/powerpoint/2010/main" val="18661205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3.jpeg"/><Relationship Id="rId7" Type="http://schemas.openxmlformats.org/officeDocument/2006/relationships/diagramColors" Target="../diagrams/colors2.xml"/><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6.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jpeg"/><Relationship Id="rId7" Type="http://schemas.openxmlformats.org/officeDocument/2006/relationships/diagramColors" Target="../diagrams/colors1.xml"/><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6.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3918" y="2132856"/>
            <a:ext cx="7772400" cy="1974081"/>
          </a:xfrm>
        </p:spPr>
        <p:txBody>
          <a:bodyPr>
            <a:noAutofit/>
          </a:bodyPr>
          <a:lstStyle/>
          <a:p>
            <a:pPr>
              <a:lnSpc>
                <a:spcPct val="150000"/>
              </a:lnSpc>
            </a:pPr>
            <a:r>
              <a:rPr lang="en-ZA"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MINISTRY OF URBAN AND RURAL DEVELOPMENT</a:t>
            </a:r>
            <a:r>
              <a:rPr lang="en-ZA"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r>
            <a:br>
              <a:rPr lang="en-ZA"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r>
              <a:rPr lang="en-ZA"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URBAN </a:t>
            </a:r>
            <a:r>
              <a:rPr lang="en-ZA"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LAND </a:t>
            </a:r>
            <a:r>
              <a:rPr lang="en-ZA"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DELIVERY</a:t>
            </a:r>
            <a:br>
              <a:rPr lang="en-ZA"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r>
              <a:rPr lang="en-ZA"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2</a:t>
            </a:r>
            <a:r>
              <a:rPr lang="en-ZA" sz="3200" b="1" baseline="300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ND</a:t>
            </a:r>
            <a:r>
              <a:rPr lang="en-ZA"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NATIONAL LAND CONFERENCE </a:t>
            </a:r>
            <a:r>
              <a:rPr lang="en-ZA"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r>
            <a:br>
              <a:rPr lang="en-ZA"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r>
              <a:rPr lang="en-ZA"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K</a:t>
            </a:r>
            <a:endParaRPr lang="en-ZA"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pic>
        <p:nvPicPr>
          <p:cNvPr id="1026"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54360" y="4059314"/>
            <a:ext cx="2304256" cy="162032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95936" y="548680"/>
            <a:ext cx="1221105" cy="1257300"/>
          </a:xfrm>
          <a:prstGeom prst="rect">
            <a:avLst/>
          </a:prstGeom>
          <a:noFill/>
          <a:ln>
            <a:noFill/>
          </a:ln>
        </p:spPr>
      </p:pic>
      <p:sp>
        <p:nvSpPr>
          <p:cNvPr id="6" name="Title 1"/>
          <p:cNvSpPr txBox="1">
            <a:spLocks/>
          </p:cNvSpPr>
          <p:nvPr/>
        </p:nvSpPr>
        <p:spPr>
          <a:xfrm>
            <a:off x="994210" y="5445224"/>
            <a:ext cx="7772400" cy="125400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ZA"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 – 5 OCTOBER 2018</a:t>
            </a:r>
            <a:br>
              <a:rPr lang="en-ZA"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r>
              <a:rPr lang="en-ZA"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SAFARI HOTEL, WINDHOEK</a:t>
            </a:r>
            <a:endParaRPr lang="en-ZA"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extLst>
      <p:ext uri="{BB962C8B-B14F-4D97-AF65-F5344CB8AC3E}">
        <p14:creationId xmlns:p14="http://schemas.microsoft.com/office/powerpoint/2010/main" val="39383462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4929411"/>
          </a:xfrm>
        </p:spPr>
        <p:txBody>
          <a:bodyPr>
            <a:normAutofit lnSpcReduction="10000"/>
          </a:bodyPr>
          <a:lstStyle/>
          <a:p>
            <a:pPr marL="0" indent="0">
              <a:buNone/>
            </a:pPr>
            <a:r>
              <a:rPr lang="en-GB"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Targeted Programmes cont..</a:t>
            </a:r>
            <a:endParaRPr lang="en-US" sz="2400" b="1" dirty="0" smtClean="0"/>
          </a:p>
          <a:p>
            <a:pPr marL="0" indent="0">
              <a:buNone/>
            </a:pPr>
            <a:r>
              <a:rPr lang="en-US" sz="1800" b="1" dirty="0" smtClean="0"/>
              <a:t>2.5	Mass Housing Development </a:t>
            </a:r>
            <a:r>
              <a:rPr lang="en-US" sz="1800" b="1" dirty="0" err="1" smtClean="0"/>
              <a:t>Programme</a:t>
            </a:r>
            <a:r>
              <a:rPr lang="en-US" sz="1800" b="1" dirty="0" smtClean="0"/>
              <a:t> (</a:t>
            </a:r>
            <a:r>
              <a:rPr lang="en-US" sz="1800" b="1" dirty="0" err="1" smtClean="0"/>
              <a:t>MHDP</a:t>
            </a:r>
            <a:r>
              <a:rPr lang="en-US" sz="1800" b="1" dirty="0" smtClean="0"/>
              <a:t>)</a:t>
            </a:r>
          </a:p>
          <a:p>
            <a:pPr marL="935038" lvl="1" indent="-534988">
              <a:buFont typeface="Arial" panose="020B0604020202020204" pitchFamily="34" charset="0"/>
              <a:buChar char="•"/>
            </a:pPr>
            <a:r>
              <a:rPr lang="en-US" sz="1800" dirty="0" smtClean="0"/>
              <a:t>3,726 houses in various categories completed since the inception of the </a:t>
            </a:r>
            <a:r>
              <a:rPr lang="en-US" sz="1800" dirty="0" err="1" smtClean="0"/>
              <a:t>Programme</a:t>
            </a:r>
            <a:r>
              <a:rPr lang="en-US" sz="1800" dirty="0" smtClean="0"/>
              <a:t> in 2013, </a:t>
            </a:r>
          </a:p>
          <a:p>
            <a:pPr marL="935038" lvl="1" indent="-534988">
              <a:buFont typeface="Arial" panose="020B0604020202020204" pitchFamily="34" charset="0"/>
              <a:buChar char="•"/>
            </a:pPr>
            <a:r>
              <a:rPr lang="en-US" sz="1800" dirty="0" smtClean="0"/>
              <a:t>750 more houses under construction</a:t>
            </a:r>
          </a:p>
          <a:p>
            <a:pPr marL="400050" lvl="1" indent="0">
              <a:buNone/>
            </a:pPr>
            <a:endParaRPr lang="en-US" sz="1800" dirty="0" smtClean="0"/>
          </a:p>
          <a:p>
            <a:pPr marL="0" indent="0">
              <a:buNone/>
            </a:pPr>
            <a:r>
              <a:rPr lang="en-US" sz="1800" b="1" dirty="0" smtClean="0"/>
              <a:t>2.6	Financial Support to Community-Based Housing </a:t>
            </a:r>
            <a:r>
              <a:rPr lang="en-US" sz="1800" b="1" dirty="0" err="1" smtClean="0"/>
              <a:t>Organisations</a:t>
            </a:r>
            <a:endParaRPr lang="en-US" sz="1800" b="1" dirty="0" smtClean="0"/>
          </a:p>
          <a:p>
            <a:pPr marL="935038" lvl="1" indent="-534988">
              <a:buFont typeface="Arial" panose="020B0604020202020204" pitchFamily="34" charset="0"/>
              <a:buChar char="•"/>
            </a:pPr>
            <a:r>
              <a:rPr lang="en-US" sz="1800" dirty="0" smtClean="0"/>
              <a:t>N$44,7 million grant funding to the </a:t>
            </a:r>
            <a:r>
              <a:rPr lang="en-US" sz="1800" dirty="0" err="1" smtClean="0"/>
              <a:t>SDFN</a:t>
            </a:r>
            <a:r>
              <a:rPr lang="en-US" sz="1800" dirty="0" smtClean="0"/>
              <a:t> which has enabled the construction of some 1,901 affordable houses</a:t>
            </a:r>
          </a:p>
          <a:p>
            <a:pPr marL="400050" lvl="1" indent="0">
              <a:buNone/>
            </a:pPr>
            <a:endParaRPr lang="en-US" sz="1800" b="1" dirty="0" smtClean="0"/>
          </a:p>
          <a:p>
            <a:pPr marL="0" indent="0">
              <a:buNone/>
            </a:pPr>
            <a:r>
              <a:rPr lang="en-US" sz="1800" b="1" dirty="0" smtClean="0"/>
              <a:t>2.7	Informal Settlement Upgrading </a:t>
            </a:r>
            <a:r>
              <a:rPr lang="en-US" sz="1800" b="1" dirty="0" err="1" smtClean="0"/>
              <a:t>Programme</a:t>
            </a:r>
            <a:endParaRPr lang="en-US" sz="1800" b="1" dirty="0" smtClean="0"/>
          </a:p>
          <a:p>
            <a:pPr marL="935038" lvl="1" indent="-534988">
              <a:buFont typeface="Arial" panose="020B0604020202020204" pitchFamily="34" charset="0"/>
              <a:buChar char="•"/>
            </a:pPr>
            <a:r>
              <a:rPr lang="en-US" sz="1800" dirty="0" smtClean="0"/>
              <a:t>Implementation of Flexible Land Tenure System</a:t>
            </a:r>
          </a:p>
          <a:p>
            <a:pPr marL="935038" lvl="1" indent="-534988">
              <a:buFont typeface="Arial" panose="020B0604020202020204" pitchFamily="34" charset="0"/>
              <a:buChar char="•"/>
            </a:pPr>
            <a:r>
              <a:rPr lang="en-US" sz="1800" dirty="0" smtClean="0"/>
              <a:t>Participatory Slum Upgrading </a:t>
            </a:r>
            <a:r>
              <a:rPr lang="en-US" sz="1800" dirty="0" err="1" smtClean="0"/>
              <a:t>Programme</a:t>
            </a:r>
            <a:endParaRPr lang="en-US" sz="1800" dirty="0" smtClean="0"/>
          </a:p>
          <a:p>
            <a:pPr marL="400050" lvl="1" indent="0">
              <a:buNone/>
            </a:pPr>
            <a:endParaRPr lang="en-US" sz="1800" dirty="0" smtClean="0"/>
          </a:p>
          <a:p>
            <a:pPr marL="0" indent="0">
              <a:buNone/>
            </a:pPr>
            <a:r>
              <a:rPr lang="en-US" sz="1800" b="1" dirty="0" smtClean="0"/>
              <a:t>2.8	Private Investment and Public Private Partnerships (PPPs)</a:t>
            </a:r>
          </a:p>
          <a:p>
            <a:pPr marL="0" indent="0">
              <a:buNone/>
            </a:pPr>
            <a:endParaRPr lang="en-GB" sz="1800" b="1" dirty="0"/>
          </a:p>
        </p:txBody>
      </p:sp>
      <p:sp>
        <p:nvSpPr>
          <p:cNvPr id="4" name="Title 1"/>
          <p:cNvSpPr txBox="1">
            <a:spLocks noGrp="1"/>
          </p:cNvSpPr>
          <p:nvPr>
            <p:ph type="title"/>
          </p:nvPr>
        </p:nvSpPr>
        <p:spPr>
          <a:xfrm>
            <a:off x="457200" y="274638"/>
            <a:ext cx="7283152"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POLICY INTERVENTIONS (cont..) </a:t>
            </a:r>
            <a:endParaRPr lang="en-GB"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pic>
        <p:nvPicPr>
          <p:cNvPr id="5"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48404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Budget - Expenditure</a:t>
            </a:r>
            <a:endParaRPr lang="en-GB"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37931438"/>
              </p:ext>
            </p:extLst>
          </p:nvPr>
        </p:nvGraphicFramePr>
        <p:xfrm>
          <a:off x="1547664" y="2348880"/>
          <a:ext cx="6336704" cy="2966720"/>
        </p:xfrm>
        <a:graphic>
          <a:graphicData uri="http://schemas.openxmlformats.org/drawingml/2006/table">
            <a:tbl>
              <a:tblPr firstRow="1" bandRow="1">
                <a:tableStyleId>{5C22544A-7EE6-4342-B048-85BDC9FD1C3A}</a:tableStyleId>
              </a:tblPr>
              <a:tblGrid>
                <a:gridCol w="2057400"/>
                <a:gridCol w="2047056"/>
                <a:gridCol w="2232248"/>
              </a:tblGrid>
              <a:tr h="370840">
                <a:tc>
                  <a:txBody>
                    <a:bodyPr/>
                    <a:lstStyle/>
                    <a:p>
                      <a:r>
                        <a:rPr lang="en-GB" dirty="0" smtClean="0"/>
                        <a:t>Financial Year</a:t>
                      </a:r>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u="none" kern="1200" dirty="0" smtClean="0">
                          <a:solidFill>
                            <a:schemeClr val="lt1"/>
                          </a:solidFill>
                          <a:effectLst/>
                          <a:latin typeface="+mn-lt"/>
                          <a:ea typeface="+mn-ea"/>
                          <a:cs typeface="+mn-cs"/>
                        </a:rPr>
                        <a:t>Compensation </a:t>
                      </a:r>
                      <a:endParaRPr lang="en-ZA" sz="1800" b="1" u="none" kern="1200" dirty="0" smtClean="0">
                        <a:solidFill>
                          <a:schemeClr val="lt1"/>
                        </a:solidFill>
                        <a:effectLst/>
                        <a:latin typeface="+mn-lt"/>
                        <a:ea typeface="+mn-ea"/>
                        <a:cs typeface="+mn-cs"/>
                      </a:endParaRPr>
                    </a:p>
                  </a:txBody>
                  <a:tcPr/>
                </a:tc>
                <a:tc>
                  <a:txBody>
                    <a:bodyPr/>
                    <a:lstStyle/>
                    <a:p>
                      <a:r>
                        <a:rPr lang="en-GB" dirty="0" smtClean="0">
                          <a:effectLst/>
                        </a:rPr>
                        <a:t>Land servicing</a:t>
                      </a:r>
                      <a:endParaRPr lang="en-GB" dirty="0">
                        <a:effectLst/>
                      </a:endParaRPr>
                    </a:p>
                  </a:txBody>
                  <a:tcPr/>
                </a:tc>
              </a:tr>
              <a:tr h="370840">
                <a:tc>
                  <a:txBody>
                    <a:bodyPr/>
                    <a:lstStyle/>
                    <a:p>
                      <a:r>
                        <a:rPr lang="en-GB" dirty="0" smtClean="0"/>
                        <a:t>2013/2014</a:t>
                      </a:r>
                      <a:endParaRPr lang="en-GB" dirty="0"/>
                    </a:p>
                  </a:txBody>
                  <a:tcPr/>
                </a:tc>
                <a:tc>
                  <a:txBody>
                    <a:bodyPr/>
                    <a:lstStyle/>
                    <a:p>
                      <a:pPr algn="r"/>
                      <a:r>
                        <a:rPr lang="en-GB" dirty="0" smtClean="0"/>
                        <a:t>50,000,000</a:t>
                      </a:r>
                      <a:endParaRPr lang="en-GB" dirty="0"/>
                    </a:p>
                  </a:txBody>
                  <a:tcPr/>
                </a:tc>
                <a:tc>
                  <a:txBody>
                    <a:bodyPr/>
                    <a:lstStyle/>
                    <a:p>
                      <a:pPr algn="r"/>
                      <a:r>
                        <a:rPr lang="en-US" sz="1800" kern="1200" dirty="0" smtClean="0">
                          <a:solidFill>
                            <a:schemeClr val="dk1"/>
                          </a:solidFill>
                          <a:effectLst/>
                          <a:latin typeface="+mn-lt"/>
                          <a:ea typeface="+mn-ea"/>
                          <a:cs typeface="+mn-cs"/>
                        </a:rPr>
                        <a:t>739,099,000</a:t>
                      </a:r>
                      <a:endParaRPr lang="en-GB" dirty="0"/>
                    </a:p>
                  </a:txBody>
                  <a:tcPr/>
                </a:tc>
              </a:tr>
              <a:tr h="370840">
                <a:tc>
                  <a:txBody>
                    <a:bodyPr/>
                    <a:lstStyle/>
                    <a:p>
                      <a:r>
                        <a:rPr lang="en-GB" dirty="0" smtClean="0"/>
                        <a:t>2014/2015</a:t>
                      </a:r>
                      <a:endParaRPr lang="en-GB" dirty="0"/>
                    </a:p>
                  </a:txBody>
                  <a:tcPr/>
                </a:tc>
                <a:tc>
                  <a:txBody>
                    <a:bodyPr/>
                    <a:lstStyle/>
                    <a:p>
                      <a:pPr algn="r"/>
                      <a:r>
                        <a:rPr lang="en-GB" dirty="0" smtClean="0"/>
                        <a:t>120,000,000</a:t>
                      </a:r>
                      <a:endParaRPr lang="en-GB" dirty="0"/>
                    </a:p>
                  </a:txBody>
                  <a:tcPr/>
                </a:tc>
                <a:tc>
                  <a:txBody>
                    <a:bodyPr/>
                    <a:lstStyle/>
                    <a:p>
                      <a:pPr algn="r"/>
                      <a:r>
                        <a:rPr lang="en-US" sz="1800" kern="1200" dirty="0" smtClean="0">
                          <a:solidFill>
                            <a:schemeClr val="dk1"/>
                          </a:solidFill>
                          <a:effectLst/>
                          <a:latin typeface="+mn-lt"/>
                          <a:ea typeface="+mn-ea"/>
                          <a:cs typeface="+mn-cs"/>
                        </a:rPr>
                        <a:t>698,359,000</a:t>
                      </a:r>
                      <a:endParaRPr lang="en-GB" dirty="0"/>
                    </a:p>
                  </a:txBody>
                  <a:tcPr/>
                </a:tc>
              </a:tr>
              <a:tr h="370840">
                <a:tc>
                  <a:txBody>
                    <a:bodyPr/>
                    <a:lstStyle/>
                    <a:p>
                      <a:r>
                        <a:rPr lang="en-GB" dirty="0" smtClean="0"/>
                        <a:t>2015/2016</a:t>
                      </a:r>
                      <a:endParaRPr lang="en-GB" dirty="0"/>
                    </a:p>
                  </a:txBody>
                  <a:tcPr/>
                </a:tc>
                <a:tc>
                  <a:txBody>
                    <a:bodyPr/>
                    <a:lstStyle/>
                    <a:p>
                      <a:pPr algn="r"/>
                      <a:r>
                        <a:rPr lang="en-GB" dirty="0" smtClean="0"/>
                        <a:t>100,000,000</a:t>
                      </a:r>
                      <a:endParaRPr lang="en-GB" dirty="0"/>
                    </a:p>
                  </a:txBody>
                  <a:tcPr/>
                </a:tc>
                <a:tc>
                  <a:txBody>
                    <a:bodyPr/>
                    <a:lstStyle/>
                    <a:p>
                      <a:pPr algn="r"/>
                      <a:r>
                        <a:rPr lang="en-US" sz="1800" kern="1200" dirty="0" smtClean="0">
                          <a:solidFill>
                            <a:schemeClr val="dk1"/>
                          </a:solidFill>
                          <a:effectLst/>
                          <a:latin typeface="+mn-lt"/>
                          <a:ea typeface="+mn-ea"/>
                          <a:cs typeface="+mn-cs"/>
                        </a:rPr>
                        <a:t>1,019,811,000</a:t>
                      </a:r>
                      <a:endParaRPr lang="en-GB" dirty="0"/>
                    </a:p>
                  </a:txBody>
                  <a:tcPr/>
                </a:tc>
              </a:tr>
              <a:tr h="370840">
                <a:tc>
                  <a:txBody>
                    <a:bodyPr/>
                    <a:lstStyle/>
                    <a:p>
                      <a:r>
                        <a:rPr lang="en-GB" dirty="0" smtClean="0"/>
                        <a:t>2016/2017</a:t>
                      </a:r>
                      <a:endParaRPr lang="en-GB" dirty="0"/>
                    </a:p>
                  </a:txBody>
                  <a:tcPr/>
                </a:tc>
                <a:tc>
                  <a:txBody>
                    <a:bodyPr/>
                    <a:lstStyle/>
                    <a:p>
                      <a:pPr algn="r"/>
                      <a:r>
                        <a:rPr lang="en-GB" dirty="0" smtClean="0"/>
                        <a:t>50,000,000</a:t>
                      </a:r>
                      <a:endParaRPr lang="en-GB" dirty="0"/>
                    </a:p>
                  </a:txBody>
                  <a:tcPr/>
                </a:tc>
                <a:tc>
                  <a:txBody>
                    <a:bodyPr/>
                    <a:lstStyle/>
                    <a:p>
                      <a:pPr algn="r"/>
                      <a:r>
                        <a:rPr lang="en-US" sz="1800" kern="1200" dirty="0" smtClean="0">
                          <a:solidFill>
                            <a:schemeClr val="dk1"/>
                          </a:solidFill>
                          <a:effectLst/>
                          <a:latin typeface="+mn-lt"/>
                          <a:ea typeface="+mn-ea"/>
                          <a:cs typeface="+mn-cs"/>
                        </a:rPr>
                        <a:t>797,500,000</a:t>
                      </a:r>
                      <a:endParaRPr lang="en-GB" dirty="0"/>
                    </a:p>
                  </a:txBody>
                  <a:tcPr/>
                </a:tc>
              </a:tr>
              <a:tr h="370840">
                <a:tc>
                  <a:txBody>
                    <a:bodyPr/>
                    <a:lstStyle/>
                    <a:p>
                      <a:r>
                        <a:rPr lang="en-GB" dirty="0" smtClean="0"/>
                        <a:t>2017/2018</a:t>
                      </a:r>
                      <a:endParaRPr lang="en-GB" dirty="0"/>
                    </a:p>
                  </a:txBody>
                  <a:tcPr/>
                </a:tc>
                <a:tc>
                  <a:txBody>
                    <a:bodyPr/>
                    <a:lstStyle/>
                    <a:p>
                      <a:pPr algn="r"/>
                      <a:r>
                        <a:rPr lang="en-GB" dirty="0" smtClean="0"/>
                        <a:t>30,000,000</a:t>
                      </a:r>
                      <a:endParaRPr lang="en-GB" dirty="0"/>
                    </a:p>
                  </a:txBody>
                  <a:tcPr/>
                </a:tc>
                <a:tc>
                  <a:txBody>
                    <a:bodyPr/>
                    <a:lstStyle/>
                    <a:p>
                      <a:pPr algn="r"/>
                      <a:r>
                        <a:rPr lang="en-US" sz="1800" kern="1200" dirty="0" smtClean="0">
                          <a:solidFill>
                            <a:schemeClr val="dk1"/>
                          </a:solidFill>
                          <a:effectLst/>
                          <a:latin typeface="+mn-lt"/>
                          <a:ea typeface="+mn-ea"/>
                          <a:cs typeface="+mn-cs"/>
                        </a:rPr>
                        <a:t>523,100,000</a:t>
                      </a:r>
                      <a:endParaRPr lang="en-GB" dirty="0"/>
                    </a:p>
                  </a:txBody>
                  <a:tcPr/>
                </a:tc>
              </a:tr>
              <a:tr h="370840">
                <a:tc>
                  <a:txBody>
                    <a:bodyPr/>
                    <a:lstStyle/>
                    <a:p>
                      <a:r>
                        <a:rPr lang="en-GB" dirty="0" smtClean="0"/>
                        <a:t>2018/2019</a:t>
                      </a:r>
                      <a:endParaRPr lang="en-GB" dirty="0"/>
                    </a:p>
                  </a:txBody>
                  <a:tcPr/>
                </a:tc>
                <a:tc>
                  <a:txBody>
                    <a:bodyPr/>
                    <a:lstStyle/>
                    <a:p>
                      <a:pPr algn="r"/>
                      <a:r>
                        <a:rPr lang="en-GB" dirty="0" smtClean="0"/>
                        <a:t>12,000,000</a:t>
                      </a:r>
                      <a:endParaRPr lang="en-GB" dirty="0"/>
                    </a:p>
                  </a:txBody>
                  <a:tcPr/>
                </a:tc>
                <a:tc>
                  <a:txBody>
                    <a:bodyPr/>
                    <a:lstStyle/>
                    <a:p>
                      <a:pPr algn="r"/>
                      <a:r>
                        <a:rPr lang="en-US" sz="1800" kern="1200" dirty="0" smtClean="0">
                          <a:solidFill>
                            <a:schemeClr val="dk1"/>
                          </a:solidFill>
                          <a:effectLst/>
                          <a:latin typeface="+mn-lt"/>
                          <a:ea typeface="+mn-ea"/>
                          <a:cs typeface="+mn-cs"/>
                        </a:rPr>
                        <a:t>683,180,155</a:t>
                      </a:r>
                      <a:endParaRPr lang="en-GB" dirty="0"/>
                    </a:p>
                  </a:txBody>
                  <a:tcPr/>
                </a:tc>
              </a:tr>
              <a:tr h="370840">
                <a:tc>
                  <a:txBody>
                    <a:bodyPr/>
                    <a:lstStyle/>
                    <a:p>
                      <a:r>
                        <a:rPr lang="en-GB" dirty="0" smtClean="0"/>
                        <a:t>Total</a:t>
                      </a:r>
                      <a:endParaRPr lang="en-GB" dirty="0"/>
                    </a:p>
                  </a:txBody>
                  <a:tcPr/>
                </a:tc>
                <a:tc>
                  <a:txBody>
                    <a:bodyPr/>
                    <a:lstStyle/>
                    <a:p>
                      <a:pPr algn="r"/>
                      <a:r>
                        <a:rPr lang="en-GB" dirty="0" smtClean="0"/>
                        <a:t>362,000,000</a:t>
                      </a:r>
                      <a:endParaRPr lang="en-GB" dirty="0"/>
                    </a:p>
                  </a:txBody>
                  <a:tcPr/>
                </a:tc>
                <a:tc>
                  <a:txBody>
                    <a:bodyPr/>
                    <a:lstStyle/>
                    <a:p>
                      <a:pPr algn="r" rtl="0" fontAlgn="ctr"/>
                      <a:r>
                        <a:rPr lang="en-ZA" sz="1800" b="0" i="0" u="none" strike="noStrike" dirty="0">
                          <a:solidFill>
                            <a:srgbClr val="000000"/>
                          </a:solidFill>
                          <a:effectLst/>
                          <a:latin typeface="Calibri"/>
                        </a:rPr>
                        <a:t>4,461,049,155</a:t>
                      </a:r>
                    </a:p>
                  </a:txBody>
                  <a:tcPr marL="9525" marR="85725" marT="9525" marB="0" anchor="ctr"/>
                </a:tc>
              </a:tr>
            </a:tbl>
          </a:graphicData>
        </a:graphic>
      </p:graphicFrame>
      <p:pic>
        <p:nvPicPr>
          <p:cNvPr id="5"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82931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Diagram 4"/>
          <p:cNvGraphicFramePr/>
          <p:nvPr>
            <p:extLst>
              <p:ext uri="{D42A27DB-BD31-4B8C-83A1-F6EECF244321}">
                <p14:modId xmlns:p14="http://schemas.microsoft.com/office/powerpoint/2010/main" val="1440641089"/>
              </p:ext>
            </p:extLst>
          </p:nvPr>
        </p:nvGraphicFramePr>
        <p:xfrm>
          <a:off x="539552" y="1268760"/>
          <a:ext cx="8280920" cy="547260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Title 1"/>
          <p:cNvSpPr>
            <a:spLocks noGrp="1"/>
          </p:cNvSpPr>
          <p:nvPr>
            <p:ph type="title"/>
          </p:nvPr>
        </p:nvSpPr>
        <p:spPr>
          <a:xfrm>
            <a:off x="457200" y="274638"/>
            <a:ext cx="7427168" cy="1143000"/>
          </a:xfrm>
        </p:spPr>
        <p:txBody>
          <a:bodyPr>
            <a:normAutofit/>
          </a:bodyPr>
          <a:lstStyle/>
          <a:p>
            <a:r>
              <a:rPr lang="en-GB"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INTERVENTIONS: POST – 2</a:t>
            </a:r>
            <a:r>
              <a:rPr lang="en-GB" sz="2800" b="1" baseline="300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ND</a:t>
            </a:r>
            <a:r>
              <a:rPr lang="en-GB"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NATIONAL LAND CONFERENCE</a:t>
            </a:r>
            <a:endParaRPr lang="en-GB"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4376077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1144" cy="1143000"/>
          </a:xfrm>
        </p:spPr>
        <p:txBody>
          <a:bodyPr>
            <a:noAutofit/>
          </a:bodyPr>
          <a:lstStyle/>
          <a:p>
            <a:pPr marL="804863" lvl="0" indent="-804863" algn="l"/>
            <a:r>
              <a:rPr lang="en-US" sz="3200"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	Pro-active, integrated and inclusive development approach</a:t>
            </a:r>
            <a:br>
              <a:rPr lang="en-US" sz="3200"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endParaRPr lang="en-GB"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p:txBody>
          <a:bodyPr>
            <a:normAutofit fontScale="92500"/>
          </a:bodyPr>
          <a:lstStyle/>
          <a:p>
            <a:pPr marL="901700" indent="-901700" algn="just">
              <a:buFont typeface="Wingdings" panose="05000000000000000000" pitchFamily="2" charset="2"/>
              <a:buChar char="q"/>
            </a:pPr>
            <a:r>
              <a:rPr lang="en-GB" dirty="0" smtClean="0"/>
              <a:t>Development of Structural/Master Plans;</a:t>
            </a:r>
          </a:p>
          <a:p>
            <a:pPr marL="901700" indent="-901700" algn="just">
              <a:buFont typeface="Wingdings" panose="05000000000000000000" pitchFamily="2" charset="2"/>
              <a:buChar char="q"/>
            </a:pPr>
            <a:r>
              <a:rPr lang="en-GB" dirty="0"/>
              <a:t>Development of a Database and information management  system on urban land and housing;</a:t>
            </a:r>
          </a:p>
          <a:p>
            <a:pPr marL="901700" indent="-901700" algn="just">
              <a:buFont typeface="Wingdings" panose="05000000000000000000" pitchFamily="2" charset="2"/>
              <a:buChar char="q"/>
            </a:pPr>
            <a:r>
              <a:rPr lang="en-GB" dirty="0"/>
              <a:t>Development of institutional capacity and skills in urban land and housing; and</a:t>
            </a:r>
          </a:p>
          <a:p>
            <a:pPr marL="901700" indent="-901700" algn="just">
              <a:buFont typeface="Wingdings" panose="05000000000000000000" pitchFamily="2" charset="2"/>
              <a:buChar char="q"/>
            </a:pPr>
            <a:r>
              <a:rPr lang="en-GB" dirty="0"/>
              <a:t>Reduced reliance on private professionals – use of professionals in government including </a:t>
            </a:r>
            <a:r>
              <a:rPr lang="en-GB" dirty="0" err="1"/>
              <a:t>LAs</a:t>
            </a:r>
            <a:r>
              <a:rPr lang="en-GB" dirty="0"/>
              <a:t>/RCs as well as graduates/interns</a:t>
            </a:r>
          </a:p>
          <a:p>
            <a:pPr algn="just">
              <a:buFont typeface="Wingdings" panose="05000000000000000000" pitchFamily="2" charset="2"/>
              <a:buChar char="q"/>
            </a:pPr>
            <a:endParaRPr lang="en-GB" dirty="0" smtClean="0"/>
          </a:p>
          <a:p>
            <a:pPr algn="just">
              <a:buFont typeface="Wingdings" panose="05000000000000000000" pitchFamily="2" charset="2"/>
              <a:buChar char="q"/>
            </a:pPr>
            <a:endParaRPr lang="en-GB" dirty="0"/>
          </a:p>
        </p:txBody>
      </p:sp>
      <p:pic>
        <p:nvPicPr>
          <p:cNvPr id="4"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04201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just"/>
            <a:r>
              <a:rPr lang="en-US"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2.	Demand-driven Approach</a:t>
            </a:r>
            <a:endParaRPr lang="en-GB"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p:txBody>
          <a:bodyPr/>
          <a:lstStyle/>
          <a:p>
            <a:pPr lvl="1" indent="-742950" algn="just">
              <a:buFont typeface="Wingdings" panose="05000000000000000000" pitchFamily="2" charset="2"/>
              <a:buChar char="q"/>
            </a:pPr>
            <a:r>
              <a:rPr lang="en-GB" dirty="0" smtClean="0"/>
              <a:t>Participatory inputs from target community at design and development stages;</a:t>
            </a:r>
          </a:p>
          <a:p>
            <a:pPr lvl="1" indent="-742950" algn="just">
              <a:buFont typeface="Wingdings" panose="05000000000000000000" pitchFamily="2" charset="2"/>
              <a:buChar char="q"/>
            </a:pPr>
            <a:r>
              <a:rPr lang="en-GB" dirty="0"/>
              <a:t>Incremental development and provision of services taking into account the affordability, needs and priorities of beneficiaries;</a:t>
            </a:r>
          </a:p>
          <a:p>
            <a:pPr lvl="1" indent="-742950" algn="just">
              <a:buFont typeface="Wingdings" panose="05000000000000000000" pitchFamily="2" charset="2"/>
              <a:buChar char="q"/>
            </a:pPr>
            <a:r>
              <a:rPr lang="en-GB" dirty="0"/>
              <a:t> Densification and upgrading;</a:t>
            </a:r>
          </a:p>
          <a:p>
            <a:pPr lvl="1" indent="-742950" algn="just">
              <a:buFont typeface="Wingdings" panose="05000000000000000000" pitchFamily="2" charset="2"/>
              <a:buChar char="q"/>
            </a:pPr>
            <a:r>
              <a:rPr lang="en-GB" dirty="0"/>
              <a:t>A provision for rental housing with an option to </a:t>
            </a:r>
            <a:r>
              <a:rPr lang="en-GB" dirty="0" smtClean="0"/>
              <a:t>own</a:t>
            </a:r>
            <a:endParaRPr lang="en-GB" dirty="0"/>
          </a:p>
        </p:txBody>
      </p:sp>
      <p:pic>
        <p:nvPicPr>
          <p:cNvPr id="4"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51593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4929411"/>
          </a:xfrm>
        </p:spPr>
        <p:txBody>
          <a:bodyPr>
            <a:noAutofit/>
          </a:bodyPr>
          <a:lstStyle/>
          <a:p>
            <a:pPr marL="0" indent="0" algn="just">
              <a:buNone/>
            </a:pPr>
            <a:r>
              <a:rPr lang="en-GB"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Recommendations</a:t>
            </a:r>
          </a:p>
          <a:p>
            <a:pPr marL="0" indent="0" algn="just">
              <a:buNone/>
            </a:pPr>
            <a:endParaRPr lang="en-GB"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lvl="0" algn="just">
              <a:buFont typeface="Wingdings" panose="05000000000000000000" pitchFamily="2" charset="2"/>
              <a:buChar char="q"/>
            </a:pPr>
            <a:r>
              <a:rPr lang="en-US" sz="1800" b="1" dirty="0" smtClean="0"/>
              <a:t>Expedite </a:t>
            </a:r>
            <a:r>
              <a:rPr lang="en-US" sz="1800" b="1" dirty="0"/>
              <a:t>the roll out of </a:t>
            </a:r>
            <a:r>
              <a:rPr lang="en-US" sz="1800" b="1" dirty="0" smtClean="0"/>
              <a:t>the </a:t>
            </a:r>
            <a:r>
              <a:rPr lang="en-US" sz="1800" b="1" dirty="0"/>
              <a:t>Flexible Land Tenure</a:t>
            </a:r>
            <a:r>
              <a:rPr lang="en-US" sz="1800" dirty="0"/>
              <a:t> System and Act of </a:t>
            </a:r>
            <a:r>
              <a:rPr lang="en-US" sz="1800" dirty="0" smtClean="0"/>
              <a:t>2012 </a:t>
            </a:r>
            <a:r>
              <a:rPr lang="en-US" sz="1800" dirty="0"/>
              <a:t>and the Massive Urban Land Servicing Project (</a:t>
            </a:r>
            <a:r>
              <a:rPr lang="en-US" sz="1800" dirty="0" err="1"/>
              <a:t>MULSP</a:t>
            </a:r>
            <a:r>
              <a:rPr lang="en-US" sz="1800" dirty="0"/>
              <a:t>) and the </a:t>
            </a:r>
            <a:r>
              <a:rPr lang="en-US" sz="1800" b="1" dirty="0"/>
              <a:t>revised </a:t>
            </a:r>
            <a:r>
              <a:rPr lang="en-US" sz="1800" b="1" dirty="0" err="1"/>
              <a:t>MHDP</a:t>
            </a:r>
            <a:r>
              <a:rPr lang="en-US" sz="1800" b="1" dirty="0"/>
              <a:t> Blueprint and Implementation Strategy</a:t>
            </a:r>
            <a:r>
              <a:rPr lang="en-US" sz="1800" dirty="0"/>
              <a:t>; </a:t>
            </a:r>
            <a:endParaRPr lang="en-ZA" sz="1800" dirty="0" smtClean="0">
              <a:effectLst/>
            </a:endParaRPr>
          </a:p>
          <a:p>
            <a:pPr lvl="0" algn="just">
              <a:buFont typeface="Wingdings" panose="05000000000000000000" pitchFamily="2" charset="2"/>
              <a:buChar char="q"/>
            </a:pPr>
            <a:r>
              <a:rPr lang="en-US" sz="1800" dirty="0" smtClean="0"/>
              <a:t>Expansion </a:t>
            </a:r>
            <a:r>
              <a:rPr lang="en-US" sz="1800" dirty="0"/>
              <a:t>of local </a:t>
            </a:r>
            <a:r>
              <a:rPr lang="en-US" sz="1800" b="1" dirty="0"/>
              <a:t>community participation </a:t>
            </a:r>
            <a:r>
              <a:rPr lang="en-US" sz="1800" dirty="0"/>
              <a:t>in the housing process to both create economic opportunities and develop a demand-driven approach to housing delivery </a:t>
            </a:r>
            <a:r>
              <a:rPr lang="en-US" sz="1800" dirty="0" smtClean="0"/>
              <a:t>through </a:t>
            </a:r>
            <a:r>
              <a:rPr lang="en-US" sz="1800" dirty="0"/>
              <a:t>among others continued grant funding </a:t>
            </a:r>
            <a:r>
              <a:rPr lang="en-US" sz="1800" dirty="0" smtClean="0"/>
              <a:t>to community group saving schemes </a:t>
            </a:r>
            <a:r>
              <a:rPr lang="en-US" sz="1800" b="1" dirty="0"/>
              <a:t>(</a:t>
            </a:r>
            <a:r>
              <a:rPr lang="en-US" sz="1800" b="1" dirty="0" err="1"/>
              <a:t>SDFN</a:t>
            </a:r>
            <a:r>
              <a:rPr lang="en-US" sz="1800" b="1" dirty="0"/>
              <a:t>)</a:t>
            </a:r>
            <a:endParaRPr lang="en-ZA" sz="1800" dirty="0" smtClean="0">
              <a:effectLst/>
            </a:endParaRPr>
          </a:p>
          <a:p>
            <a:pPr algn="just">
              <a:buFont typeface="Wingdings" panose="05000000000000000000" pitchFamily="2" charset="2"/>
              <a:buChar char="q"/>
            </a:pPr>
            <a:r>
              <a:rPr lang="en-US" sz="1800" dirty="0"/>
              <a:t> </a:t>
            </a:r>
            <a:r>
              <a:rPr lang="en-US" sz="1800" dirty="0" smtClean="0"/>
              <a:t>Enhance </a:t>
            </a:r>
            <a:r>
              <a:rPr lang="en-US" sz="1800" dirty="0"/>
              <a:t>affordability by </a:t>
            </a:r>
            <a:r>
              <a:rPr lang="en-ZA" sz="1800" dirty="0"/>
              <a:t>for low income earners</a:t>
            </a:r>
            <a:r>
              <a:rPr lang="en-US" sz="1800" dirty="0"/>
              <a:t> by among others:</a:t>
            </a:r>
            <a:endParaRPr lang="en-ZA" sz="1800" dirty="0" smtClean="0">
              <a:effectLst/>
            </a:endParaRPr>
          </a:p>
          <a:p>
            <a:pPr lvl="1" algn="just">
              <a:buFont typeface="Arial" panose="020B0604020202020204" pitchFamily="34" charset="0"/>
              <a:buChar char="•"/>
            </a:pPr>
            <a:r>
              <a:rPr lang="en-US" sz="1800" dirty="0" smtClean="0"/>
              <a:t>Providing </a:t>
            </a:r>
            <a:r>
              <a:rPr lang="en-US" sz="1800" dirty="0"/>
              <a:t>for </a:t>
            </a:r>
            <a:r>
              <a:rPr lang="en-US" sz="1800" b="1" dirty="0"/>
              <a:t>rental-to-own housing</a:t>
            </a:r>
            <a:r>
              <a:rPr lang="en-US" sz="1800" dirty="0"/>
              <a:t> development as well;</a:t>
            </a:r>
            <a:endParaRPr lang="en-ZA" sz="1800" dirty="0" smtClean="0">
              <a:effectLst/>
            </a:endParaRPr>
          </a:p>
          <a:p>
            <a:pPr lvl="1" algn="just">
              <a:buFont typeface="Arial" panose="020B0604020202020204" pitchFamily="34" charset="0"/>
              <a:buChar char="•"/>
            </a:pPr>
            <a:r>
              <a:rPr lang="en-US" sz="1800" dirty="0"/>
              <a:t>Adopting affordable </a:t>
            </a:r>
            <a:r>
              <a:rPr lang="en-US" sz="1800" b="1" dirty="0"/>
              <a:t>incremental design/layouts and</a:t>
            </a:r>
            <a:r>
              <a:rPr lang="en-US" sz="1800" dirty="0"/>
              <a:t> </a:t>
            </a:r>
            <a:r>
              <a:rPr lang="en-US" sz="1800" b="1" dirty="0"/>
              <a:t>building methods  - </a:t>
            </a:r>
            <a:r>
              <a:rPr lang="en-US" sz="1800" dirty="0"/>
              <a:t>For example by</a:t>
            </a:r>
            <a:r>
              <a:rPr lang="en-US" sz="1800" b="1" dirty="0"/>
              <a:t> </a:t>
            </a:r>
            <a:r>
              <a:rPr lang="en-US" sz="1800" dirty="0"/>
              <a:t>leaving out the nice-to-have finishes to be added on by beneficiaries when their income permits and thereby giving them the opportunity to give their “own” character to the house</a:t>
            </a:r>
            <a:r>
              <a:rPr lang="en-US" sz="1800" dirty="0" smtClean="0"/>
              <a:t>;</a:t>
            </a:r>
            <a:endParaRPr lang="en-ZA" sz="1800" dirty="0" smtClean="0">
              <a:effectLst/>
            </a:endParaRPr>
          </a:p>
        </p:txBody>
      </p:sp>
      <p:sp>
        <p:nvSpPr>
          <p:cNvPr id="4" name="Title 1"/>
          <p:cNvSpPr>
            <a:spLocks noGrp="1"/>
          </p:cNvSpPr>
          <p:nvPr>
            <p:ph type="title"/>
          </p:nvPr>
        </p:nvSpPr>
        <p:spPr>
          <a:xfrm>
            <a:off x="457200" y="274638"/>
            <a:ext cx="7118369" cy="1143000"/>
          </a:xfrm>
        </p:spPr>
        <p:txBody>
          <a:bodyPr>
            <a:normAutofit fontScale="90000"/>
          </a:bodyPr>
          <a:lstStyle/>
          <a:p>
            <a:pPr marL="804863" lvl="0" indent="-804863" algn="just"/>
            <a:r>
              <a:rPr lang="en-US" sz="3600"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2.	Demand-driven Approach (cont..)</a:t>
            </a:r>
            <a:endParaRPr lang="en-GB"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pic>
        <p:nvPicPr>
          <p:cNvPr id="5"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99108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6"/>
            <a:ext cx="8229600" cy="4713387"/>
          </a:xfrm>
        </p:spPr>
        <p:txBody>
          <a:bodyPr>
            <a:noAutofit/>
          </a:bodyPr>
          <a:lstStyle/>
          <a:p>
            <a:pPr marL="0" indent="0" algn="just">
              <a:buNone/>
            </a:pPr>
            <a:r>
              <a:rPr lang="en-GB"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Recommendations (cont..)</a:t>
            </a:r>
          </a:p>
          <a:p>
            <a:pPr marL="0" indent="0" algn="just">
              <a:buNone/>
            </a:pPr>
            <a:endParaRPr lang="en-GB"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lvl="1" algn="just">
              <a:buFont typeface="Arial" panose="020B0604020202020204" pitchFamily="34" charset="0"/>
              <a:buChar char="•"/>
            </a:pPr>
            <a:r>
              <a:rPr lang="en-US" sz="1800" b="1" dirty="0" smtClean="0"/>
              <a:t>Pre-allocation</a:t>
            </a:r>
            <a:r>
              <a:rPr lang="en-US" sz="1800" dirty="0" smtClean="0"/>
              <a:t> of (un-serviced) - Land with only a few of the basic services (planned, surveyed and perhaps only serviced with sewer and water in the first phase and other services to follow later); and</a:t>
            </a:r>
            <a:endParaRPr lang="en-ZA" sz="1800" dirty="0" smtClean="0">
              <a:effectLst/>
            </a:endParaRPr>
          </a:p>
          <a:p>
            <a:pPr lvl="1" algn="just">
              <a:buFont typeface="Arial" panose="020B0604020202020204" pitchFamily="34" charset="0"/>
              <a:buChar char="•"/>
            </a:pPr>
            <a:r>
              <a:rPr lang="en-ZA" sz="1800" dirty="0" smtClean="0"/>
              <a:t>Introduction and enforcement of discriminatory pricing of land and </a:t>
            </a:r>
            <a:r>
              <a:rPr lang="en-ZA" sz="1800" b="1" dirty="0" smtClean="0"/>
              <a:t>cross-subsidisation. </a:t>
            </a:r>
            <a:endParaRPr lang="en-ZA" sz="1800" b="1" dirty="0" smtClean="0">
              <a:effectLst/>
            </a:endParaRPr>
          </a:p>
          <a:p>
            <a:pPr algn="just"/>
            <a:endParaRPr lang="en-GB" sz="1800" dirty="0"/>
          </a:p>
        </p:txBody>
      </p:sp>
      <p:sp>
        <p:nvSpPr>
          <p:cNvPr id="4" name="Title 1"/>
          <p:cNvSpPr>
            <a:spLocks noGrp="1"/>
          </p:cNvSpPr>
          <p:nvPr>
            <p:ph type="title"/>
          </p:nvPr>
        </p:nvSpPr>
        <p:spPr>
          <a:xfrm>
            <a:off x="457200" y="274638"/>
            <a:ext cx="7118369" cy="1143000"/>
          </a:xfrm>
        </p:spPr>
        <p:txBody>
          <a:bodyPr>
            <a:normAutofit fontScale="90000"/>
          </a:bodyPr>
          <a:lstStyle/>
          <a:p>
            <a:pPr marL="804863" lvl="0" indent="-804863" algn="just"/>
            <a:r>
              <a:rPr lang="en-US" sz="3600"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2.	Demand-driven Approach (cont..)</a:t>
            </a:r>
            <a:endParaRPr lang="en-GB"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pic>
        <p:nvPicPr>
          <p:cNvPr id="5"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19927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118369" cy="1143000"/>
          </a:xfrm>
        </p:spPr>
        <p:txBody>
          <a:bodyPr>
            <a:normAutofit/>
          </a:bodyPr>
          <a:lstStyle/>
          <a:p>
            <a:pPr marL="900113" lvl="0" indent="-900113" algn="just"/>
            <a:r>
              <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3.	Private Sector’s Participation in Affordable housing</a:t>
            </a:r>
            <a:endParaRPr lang="en-GB"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a:xfrm>
            <a:off x="457200" y="1600200"/>
            <a:ext cx="8229600" cy="4853136"/>
          </a:xfrm>
        </p:spPr>
        <p:txBody>
          <a:bodyPr>
            <a:normAutofit fontScale="55000" lnSpcReduction="20000"/>
          </a:bodyPr>
          <a:lstStyle/>
          <a:p>
            <a:pPr algn="just">
              <a:buFont typeface="Wingdings" panose="05000000000000000000" pitchFamily="2" charset="2"/>
              <a:buChar char="q"/>
            </a:pPr>
            <a:r>
              <a:rPr lang="en-US" b="1" dirty="0"/>
              <a:t>Private sector participation </a:t>
            </a:r>
            <a:r>
              <a:rPr lang="en-US" dirty="0"/>
              <a:t>in the provision of serviced land and low income (social) housing </a:t>
            </a:r>
            <a:r>
              <a:rPr lang="en-US" dirty="0" smtClean="0"/>
              <a:t>to </a:t>
            </a:r>
            <a:r>
              <a:rPr lang="en-US" dirty="0"/>
              <a:t>reduce the </a:t>
            </a:r>
            <a:r>
              <a:rPr lang="en-US" dirty="0" smtClean="0"/>
              <a:t>backlog; and </a:t>
            </a:r>
          </a:p>
          <a:p>
            <a:pPr algn="just">
              <a:buFont typeface="Wingdings" panose="05000000000000000000" pitchFamily="2" charset="2"/>
              <a:buChar char="q"/>
            </a:pPr>
            <a:r>
              <a:rPr lang="en-US" dirty="0" smtClean="0"/>
              <a:t>Private </a:t>
            </a:r>
            <a:r>
              <a:rPr lang="en-US" dirty="0"/>
              <a:t>land and housing development must follow approved urban Master </a:t>
            </a:r>
            <a:r>
              <a:rPr lang="en-US" dirty="0" smtClean="0"/>
              <a:t>Plans</a:t>
            </a:r>
          </a:p>
          <a:p>
            <a:pPr marL="0" indent="0" algn="just">
              <a:buNone/>
            </a:pPr>
            <a:endParaRPr lang="en-US" b="1" u="sng" dirty="0" smtClean="0"/>
          </a:p>
          <a:p>
            <a:pPr marL="0" indent="0" algn="just">
              <a:buNone/>
            </a:pPr>
            <a:r>
              <a:rPr lang="en-US"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Recommendations:</a:t>
            </a:r>
          </a:p>
          <a:p>
            <a:pPr marL="0" indent="0" algn="just">
              <a:buNone/>
            </a:pPr>
            <a:endParaRPr lang="en-ZA" sz="4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lvl="0" algn="just">
              <a:buFont typeface="Wingdings" panose="05000000000000000000" pitchFamily="2" charset="2"/>
              <a:buChar char="q"/>
            </a:pPr>
            <a:r>
              <a:rPr lang="en-ZA" dirty="0" smtClean="0"/>
              <a:t>Encourage </a:t>
            </a:r>
            <a:r>
              <a:rPr lang="en-ZA" dirty="0"/>
              <a:t>more </a:t>
            </a:r>
            <a:r>
              <a:rPr lang="en-ZA" b="1" dirty="0"/>
              <a:t>PPPs</a:t>
            </a:r>
            <a:r>
              <a:rPr lang="en-ZA" dirty="0"/>
              <a:t> in the servicing of urban land and housing in line with the provisions of the Public-Private Partnership Act, 2017 and </a:t>
            </a:r>
            <a:r>
              <a:rPr lang="en-ZA" dirty="0" smtClean="0"/>
              <a:t>on the basis of </a:t>
            </a:r>
          </a:p>
          <a:p>
            <a:pPr lvl="1" algn="just">
              <a:buFont typeface="Arial" panose="020B0604020202020204" pitchFamily="34" charset="0"/>
              <a:buChar char="•"/>
            </a:pPr>
            <a:r>
              <a:rPr lang="en-ZA" sz="3300" b="1" dirty="0" smtClean="0"/>
              <a:t>Clear </a:t>
            </a:r>
            <a:r>
              <a:rPr lang="en-ZA" sz="3300" b="1" dirty="0"/>
              <a:t>pre-determined </a:t>
            </a:r>
            <a:r>
              <a:rPr lang="en-ZA" sz="3300" b="1" dirty="0" smtClean="0"/>
              <a:t>targets</a:t>
            </a:r>
            <a:r>
              <a:rPr lang="en-ZA" sz="3300" dirty="0" smtClean="0"/>
              <a:t> (beneficiaries, product types and prices); </a:t>
            </a:r>
          </a:p>
          <a:p>
            <a:pPr lvl="1" algn="just">
              <a:buFont typeface="Arial" panose="020B0604020202020204" pitchFamily="34" charset="0"/>
              <a:buChar char="•"/>
            </a:pPr>
            <a:r>
              <a:rPr lang="en-ZA" sz="3300" dirty="0" smtClean="0"/>
              <a:t>Open </a:t>
            </a:r>
            <a:r>
              <a:rPr lang="en-ZA" sz="3300" dirty="0"/>
              <a:t>and </a:t>
            </a:r>
            <a:r>
              <a:rPr lang="en-ZA" sz="3300" b="1" dirty="0"/>
              <a:t>competitive </a:t>
            </a:r>
            <a:r>
              <a:rPr lang="en-ZA" sz="3300" b="1" dirty="0" smtClean="0"/>
              <a:t>procurement</a:t>
            </a:r>
            <a:r>
              <a:rPr lang="en-ZA" sz="3300" dirty="0" smtClean="0"/>
              <a:t>; and</a:t>
            </a:r>
          </a:p>
          <a:p>
            <a:pPr lvl="1" algn="just">
              <a:buFont typeface="Arial" panose="020B0604020202020204" pitchFamily="34" charset="0"/>
              <a:buChar char="•"/>
            </a:pPr>
            <a:r>
              <a:rPr lang="en-ZA" sz="3300" b="1" dirty="0" smtClean="0"/>
              <a:t>Fair </a:t>
            </a:r>
            <a:r>
              <a:rPr lang="en-ZA" sz="3300" b="1" dirty="0"/>
              <a:t>distribution of risk or costs and benefits</a:t>
            </a:r>
            <a:r>
              <a:rPr lang="en-ZA" sz="3300" dirty="0"/>
              <a:t> between the Government and private developers; </a:t>
            </a:r>
            <a:endParaRPr lang="en-ZA" sz="3300" dirty="0" smtClean="0">
              <a:effectLst/>
            </a:endParaRPr>
          </a:p>
          <a:p>
            <a:pPr algn="just">
              <a:buFont typeface="Wingdings" panose="05000000000000000000" pitchFamily="2" charset="2"/>
              <a:buChar char="q"/>
            </a:pPr>
            <a:r>
              <a:rPr lang="en-ZA" sz="3300" dirty="0" smtClean="0"/>
              <a:t>Reg</a:t>
            </a:r>
            <a:r>
              <a:rPr lang="en-ZA" dirty="0" smtClean="0"/>
              <a:t>ulation </a:t>
            </a:r>
            <a:r>
              <a:rPr lang="en-ZA" dirty="0"/>
              <a:t>of the sale of land to private developers especially to prevent land speculation and sale of large tracks of land to a few individuals and developers; and </a:t>
            </a:r>
          </a:p>
          <a:p>
            <a:pPr algn="just">
              <a:buFont typeface="Wingdings" panose="05000000000000000000" pitchFamily="2" charset="2"/>
              <a:buChar char="q"/>
            </a:pPr>
            <a:r>
              <a:rPr lang="en-US" dirty="0" smtClean="0"/>
              <a:t>Local </a:t>
            </a:r>
            <a:r>
              <a:rPr lang="en-US" dirty="0"/>
              <a:t>authorities should develop appropriate institutional capacity to guide, monitor and ensure integrated land use planning and urban development as well as environment protection.</a:t>
            </a:r>
            <a:endParaRPr lang="en-GB" dirty="0"/>
          </a:p>
        </p:txBody>
      </p:sp>
      <p:pic>
        <p:nvPicPr>
          <p:cNvPr id="4"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97149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118369" cy="1143000"/>
          </a:xfrm>
        </p:spPr>
        <p:txBody>
          <a:bodyPr>
            <a:normAutofit fontScale="90000"/>
          </a:bodyPr>
          <a:lstStyle/>
          <a:p>
            <a:pPr lvl="0"/>
            <a:r>
              <a:rPr lang="en-US"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4.	Active Role of Government </a:t>
            </a:r>
            <a:endParaRPr lang="en-GB"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p:txBody>
          <a:bodyPr>
            <a:normAutofit fontScale="70000" lnSpcReduction="20000"/>
          </a:bodyPr>
          <a:lstStyle/>
          <a:p>
            <a:pPr algn="just">
              <a:buFont typeface="Wingdings" panose="05000000000000000000" pitchFamily="2" charset="2"/>
              <a:buChar char="q"/>
            </a:pPr>
            <a:r>
              <a:rPr lang="en-US" b="1" dirty="0" smtClean="0"/>
              <a:t>Government</a:t>
            </a:r>
            <a:r>
              <a:rPr lang="en-US" dirty="0" smtClean="0"/>
              <a:t> </a:t>
            </a:r>
            <a:r>
              <a:rPr lang="en-US" dirty="0"/>
              <a:t>acting as a “</a:t>
            </a:r>
            <a:r>
              <a:rPr lang="en-US" b="1" dirty="0"/>
              <a:t>provider</a:t>
            </a:r>
            <a:r>
              <a:rPr lang="en-US" dirty="0"/>
              <a:t>” instead of a “facilitator” of serviced land and </a:t>
            </a:r>
            <a:r>
              <a:rPr lang="en-US" dirty="0" smtClean="0"/>
              <a:t>housing;</a:t>
            </a:r>
          </a:p>
          <a:p>
            <a:pPr algn="just">
              <a:buFont typeface="Wingdings" panose="05000000000000000000" pitchFamily="2" charset="2"/>
              <a:buChar char="q"/>
            </a:pPr>
            <a:r>
              <a:rPr lang="en-US" dirty="0" smtClean="0"/>
              <a:t>Government’s role:</a:t>
            </a:r>
          </a:p>
          <a:p>
            <a:pPr lvl="1" algn="just">
              <a:buFont typeface="Arial" panose="020B0604020202020204" pitchFamily="34" charset="0"/>
              <a:buChar char="•"/>
            </a:pPr>
            <a:r>
              <a:rPr lang="en-US" dirty="0" smtClean="0"/>
              <a:t>Allocating</a:t>
            </a:r>
            <a:r>
              <a:rPr lang="en-US" dirty="0"/>
              <a:t>, consolidating, acquiring and planning land is key for promoting housing that is affordable to the Low Income/ Groups (</a:t>
            </a:r>
            <a:r>
              <a:rPr lang="en-US" dirty="0" err="1"/>
              <a:t>LIG</a:t>
            </a:r>
            <a:r>
              <a:rPr lang="en-US" dirty="0" smtClean="0"/>
              <a:t>); </a:t>
            </a:r>
            <a:endParaRPr lang="en-ZA" dirty="0"/>
          </a:p>
          <a:p>
            <a:pPr lvl="1" algn="just">
              <a:buFont typeface="Arial" panose="020B0604020202020204" pitchFamily="34" charset="0"/>
              <a:buChar char="•"/>
            </a:pPr>
            <a:r>
              <a:rPr lang="en-US" dirty="0" smtClean="0"/>
              <a:t>Ensuring appropriate </a:t>
            </a:r>
            <a:r>
              <a:rPr lang="en-US" dirty="0"/>
              <a:t>and effective national policy, legal and regulatory framework on land and housing </a:t>
            </a:r>
            <a:r>
              <a:rPr lang="en-US" dirty="0" smtClean="0"/>
              <a:t>delivery; </a:t>
            </a:r>
          </a:p>
          <a:p>
            <a:pPr lvl="1" algn="just">
              <a:buFont typeface="Arial" panose="020B0604020202020204" pitchFamily="34" charset="0"/>
              <a:buChar char="•"/>
            </a:pPr>
            <a:r>
              <a:rPr lang="en-US" dirty="0" smtClean="0"/>
              <a:t>Development </a:t>
            </a:r>
            <a:r>
              <a:rPr lang="en-US" dirty="0"/>
              <a:t>and implementation </a:t>
            </a:r>
            <a:r>
              <a:rPr lang="en-US" dirty="0" smtClean="0"/>
              <a:t>of </a:t>
            </a:r>
            <a:r>
              <a:rPr lang="en-US" dirty="0"/>
              <a:t>urban land and housing database and information management </a:t>
            </a:r>
            <a:r>
              <a:rPr lang="en-US" dirty="0" smtClean="0"/>
              <a:t>systems (planning tools);</a:t>
            </a:r>
          </a:p>
          <a:p>
            <a:pPr algn="just">
              <a:buFont typeface="Wingdings" panose="05000000000000000000" pitchFamily="2" charset="2"/>
              <a:buChar char="q"/>
            </a:pPr>
            <a:r>
              <a:rPr lang="en-US" dirty="0" smtClean="0"/>
              <a:t>Redefine the role of the </a:t>
            </a:r>
            <a:r>
              <a:rPr lang="en-US" b="1" dirty="0" smtClean="0"/>
              <a:t>National Housing Enterprise (</a:t>
            </a:r>
            <a:r>
              <a:rPr lang="en-US" b="1" dirty="0" err="1" smtClean="0"/>
              <a:t>NHE</a:t>
            </a:r>
            <a:r>
              <a:rPr lang="en-US" b="1" dirty="0" smtClean="0"/>
              <a:t>)</a:t>
            </a:r>
            <a:r>
              <a:rPr lang="en-US" dirty="0" smtClean="0"/>
              <a:t>, its </a:t>
            </a:r>
            <a:r>
              <a:rPr lang="en-US" dirty="0"/>
              <a:t>strategic direction and target market with a view to re-position and capacitate the </a:t>
            </a:r>
            <a:r>
              <a:rPr lang="en-US" dirty="0" err="1"/>
              <a:t>NHE</a:t>
            </a:r>
            <a:r>
              <a:rPr lang="en-US" dirty="0"/>
              <a:t> to enable it to effectively perform its assigned housing financing and development role. </a:t>
            </a:r>
            <a:endParaRPr lang="en-ZA" dirty="0"/>
          </a:p>
          <a:p>
            <a:pPr algn="just"/>
            <a:endParaRPr lang="en-GB" dirty="0"/>
          </a:p>
        </p:txBody>
      </p:sp>
      <p:pic>
        <p:nvPicPr>
          <p:cNvPr id="6"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1932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6"/>
            <a:ext cx="8229600" cy="4713387"/>
          </a:xfrm>
        </p:spPr>
        <p:txBody>
          <a:bodyPr>
            <a:noAutofit/>
          </a:bodyPr>
          <a:lstStyle/>
          <a:p>
            <a:pPr marL="0" indent="0" algn="just">
              <a:buNone/>
            </a:pPr>
            <a:r>
              <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Recommendations:</a:t>
            </a:r>
          </a:p>
          <a:p>
            <a:pPr marL="0" indent="0" algn="just">
              <a:buNone/>
            </a:pPr>
            <a:endParaRPr lang="en-ZA"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lvl="0" algn="just">
              <a:buFont typeface="Wingdings" panose="05000000000000000000" pitchFamily="2" charset="2"/>
              <a:buChar char="q"/>
            </a:pPr>
            <a:r>
              <a:rPr lang="en-US" sz="1800" b="1" dirty="0" smtClean="0"/>
              <a:t>Amend the </a:t>
            </a:r>
            <a:r>
              <a:rPr lang="en-US" sz="1800" b="1" dirty="0"/>
              <a:t>Local Authorities Act, 1992 and the Regional Councils Act, 1992</a:t>
            </a:r>
            <a:r>
              <a:rPr lang="en-US" sz="1800" dirty="0"/>
              <a:t> to insert a provision </a:t>
            </a:r>
            <a:r>
              <a:rPr lang="en-US" sz="1800" b="1" dirty="0"/>
              <a:t>prohibiting the sale of land to foreign </a:t>
            </a:r>
            <a:r>
              <a:rPr lang="en-US" sz="1800" b="1" dirty="0" smtClean="0"/>
              <a:t>nationals, </a:t>
            </a:r>
            <a:r>
              <a:rPr lang="en-US" sz="1800" dirty="0" smtClean="0"/>
              <a:t>and obliging  those who are already in possession of urban </a:t>
            </a:r>
            <a:r>
              <a:rPr lang="en-US" sz="1800" dirty="0"/>
              <a:t>land </a:t>
            </a:r>
            <a:r>
              <a:rPr lang="en-US" sz="1800" dirty="0" smtClean="0"/>
              <a:t>to give </a:t>
            </a:r>
            <a:r>
              <a:rPr lang="en-US" sz="1800" dirty="0"/>
              <a:t>the State </a:t>
            </a:r>
            <a:r>
              <a:rPr lang="en-US" sz="1800" dirty="0" smtClean="0"/>
              <a:t>the first right of refusal when they want </a:t>
            </a:r>
            <a:r>
              <a:rPr lang="en-US" sz="1800" dirty="0"/>
              <a:t>to </a:t>
            </a:r>
            <a:r>
              <a:rPr lang="en-US" sz="1800" dirty="0" smtClean="0"/>
              <a:t>bequeath;</a:t>
            </a:r>
          </a:p>
          <a:p>
            <a:pPr lvl="0" algn="just">
              <a:buFont typeface="Wingdings" panose="05000000000000000000" pitchFamily="2" charset="2"/>
              <a:buChar char="q"/>
            </a:pPr>
            <a:r>
              <a:rPr lang="en-US" sz="1800" dirty="0" smtClean="0"/>
              <a:t>Continued role of Government (Central  and sub-national governments)  as a land provider for affordable housing targeting the ultra and low income groups;</a:t>
            </a:r>
          </a:p>
          <a:p>
            <a:pPr lvl="0" algn="just">
              <a:buFont typeface="Wingdings" panose="05000000000000000000" pitchFamily="2" charset="2"/>
              <a:buChar char="q"/>
            </a:pPr>
            <a:r>
              <a:rPr lang="en-US" sz="1800" b="1" dirty="0" smtClean="0"/>
              <a:t>Revision</a:t>
            </a:r>
            <a:r>
              <a:rPr lang="en-US" sz="1800" dirty="0" smtClean="0"/>
              <a:t> of the </a:t>
            </a:r>
            <a:r>
              <a:rPr lang="en-US" sz="1800" b="1" dirty="0" smtClean="0"/>
              <a:t>National Housing Development Policy 2009</a:t>
            </a:r>
            <a:r>
              <a:rPr lang="en-US" sz="1800" dirty="0" smtClean="0"/>
              <a:t> and the </a:t>
            </a:r>
            <a:r>
              <a:rPr lang="en-US" sz="1800" b="1" dirty="0" smtClean="0"/>
              <a:t>National Housing Act </a:t>
            </a:r>
            <a:r>
              <a:rPr lang="en-US" sz="1800" dirty="0" smtClean="0"/>
              <a:t>(Act no. 33 of 2000) in order to make them responsive to the current housing situation and needs;</a:t>
            </a:r>
          </a:p>
          <a:p>
            <a:pPr algn="just">
              <a:buFont typeface="Wingdings" panose="05000000000000000000" pitchFamily="2" charset="2"/>
              <a:buChar char="q"/>
            </a:pPr>
            <a:r>
              <a:rPr lang="en-US" sz="1800" dirty="0" smtClean="0"/>
              <a:t> </a:t>
            </a:r>
            <a:r>
              <a:rPr lang="en-US" sz="1800" dirty="0" err="1" smtClean="0"/>
              <a:t>MURD</a:t>
            </a:r>
            <a:r>
              <a:rPr lang="en-US" sz="1800" dirty="0" smtClean="0"/>
              <a:t> (stakeholders’ consultations on) to </a:t>
            </a:r>
            <a:r>
              <a:rPr lang="en-US" sz="1800" dirty="0" err="1" smtClean="0"/>
              <a:t>finalise</a:t>
            </a:r>
            <a:r>
              <a:rPr lang="en-US" sz="1800" dirty="0" smtClean="0"/>
              <a:t> the </a:t>
            </a:r>
            <a:r>
              <a:rPr lang="en-US" sz="1800" b="1" dirty="0" smtClean="0"/>
              <a:t>review</a:t>
            </a:r>
            <a:r>
              <a:rPr lang="en-US" sz="1800" dirty="0" smtClean="0"/>
              <a:t>  of the </a:t>
            </a:r>
            <a:r>
              <a:rPr lang="en-US" sz="1800" b="1" dirty="0" smtClean="0"/>
              <a:t>Blueprint</a:t>
            </a:r>
            <a:r>
              <a:rPr lang="en-US" sz="1800" dirty="0" smtClean="0"/>
              <a:t> on the </a:t>
            </a:r>
            <a:r>
              <a:rPr lang="en-US" sz="1800" b="1" dirty="0" smtClean="0"/>
              <a:t>Mass Housing Development </a:t>
            </a:r>
            <a:r>
              <a:rPr lang="en-US" sz="1800" b="1" dirty="0" err="1" smtClean="0"/>
              <a:t>Programme</a:t>
            </a:r>
            <a:r>
              <a:rPr lang="en-US" sz="1800" b="1" dirty="0" smtClean="0"/>
              <a:t> (</a:t>
            </a:r>
            <a:r>
              <a:rPr lang="en-US" sz="1800" b="1" dirty="0" err="1" smtClean="0"/>
              <a:t>MHDP</a:t>
            </a:r>
            <a:r>
              <a:rPr lang="en-US" sz="1800" b="1" dirty="0" smtClean="0"/>
              <a:t>)</a:t>
            </a:r>
            <a:r>
              <a:rPr lang="en-US" sz="1800" dirty="0" smtClean="0"/>
              <a:t>  and </a:t>
            </a:r>
            <a:r>
              <a:rPr lang="en-US" sz="1800" b="1" dirty="0" smtClean="0"/>
              <a:t>development</a:t>
            </a:r>
            <a:r>
              <a:rPr lang="en-US" sz="1800" dirty="0" smtClean="0"/>
              <a:t> of an Implementation  Strategy </a:t>
            </a:r>
            <a:r>
              <a:rPr lang="en-ZA" sz="1800" dirty="0" smtClean="0"/>
              <a:t>(review already underway with the help of </a:t>
            </a:r>
            <a:r>
              <a:rPr lang="en-ZA" sz="1800" dirty="0" err="1" smtClean="0"/>
              <a:t>NUST</a:t>
            </a:r>
            <a:r>
              <a:rPr lang="en-ZA" sz="1800" dirty="0" smtClean="0"/>
              <a:t>);</a:t>
            </a:r>
          </a:p>
        </p:txBody>
      </p:sp>
      <p:sp>
        <p:nvSpPr>
          <p:cNvPr id="4" name="Title 1"/>
          <p:cNvSpPr>
            <a:spLocks noGrp="1"/>
          </p:cNvSpPr>
          <p:nvPr>
            <p:ph type="title"/>
          </p:nvPr>
        </p:nvSpPr>
        <p:spPr>
          <a:xfrm>
            <a:off x="457200" y="274638"/>
            <a:ext cx="7118369" cy="1143000"/>
          </a:xfrm>
        </p:spPr>
        <p:txBody>
          <a:bodyPr>
            <a:normAutofit fontScale="90000"/>
          </a:bodyPr>
          <a:lstStyle/>
          <a:p>
            <a:pPr lvl="0"/>
            <a:r>
              <a:rPr lang="en-US" sz="3600"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4. Active Role of Government (cont..)</a:t>
            </a:r>
            <a:endParaRPr lang="en-GB"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pic>
        <p:nvPicPr>
          <p:cNvPr id="5"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96149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ZA"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OUTLINE</a:t>
            </a:r>
            <a:endParaRPr lang="en-ZA"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pic>
        <p:nvPicPr>
          <p:cNvPr id="5"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Diagram 6"/>
          <p:cNvGraphicFramePr/>
          <p:nvPr>
            <p:extLst>
              <p:ext uri="{D42A27DB-BD31-4B8C-83A1-F6EECF244321}">
                <p14:modId xmlns:p14="http://schemas.microsoft.com/office/powerpoint/2010/main" val="1756322823"/>
              </p:ext>
            </p:extLst>
          </p:nvPr>
        </p:nvGraphicFramePr>
        <p:xfrm>
          <a:off x="1187624" y="1397000"/>
          <a:ext cx="7272808" cy="512834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315426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4929411"/>
          </a:xfrm>
        </p:spPr>
        <p:txBody>
          <a:bodyPr>
            <a:noAutofit/>
          </a:bodyPr>
          <a:lstStyle/>
          <a:p>
            <a:pPr marL="0" indent="0" algn="just">
              <a:buNone/>
            </a:pPr>
            <a:r>
              <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Recommendations (cont..)</a:t>
            </a:r>
            <a:endParaRPr lang="en-ZA"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lvl="0" algn="just">
              <a:buFont typeface="Wingdings" panose="05000000000000000000" pitchFamily="2" charset="2"/>
              <a:buChar char="q"/>
            </a:pPr>
            <a:r>
              <a:rPr lang="en-US" sz="1800" b="1" dirty="0" smtClean="0"/>
              <a:t>A Continued financial and technical support to regional councils and local authorities as well as the </a:t>
            </a:r>
            <a:r>
              <a:rPr lang="en-US" sz="1800" b="1" dirty="0" err="1" smtClean="0"/>
              <a:t>NHE</a:t>
            </a:r>
            <a:r>
              <a:rPr lang="en-US" sz="1800" dirty="0" smtClean="0"/>
              <a:t> towards land and housing delivery </a:t>
            </a:r>
            <a:r>
              <a:rPr lang="en-US" sz="1800" b="1" dirty="0" smtClean="0"/>
              <a:t>with specific set conditions and deliverables</a:t>
            </a:r>
            <a:r>
              <a:rPr lang="en-US" sz="1800" dirty="0" smtClean="0"/>
              <a:t> such as:   </a:t>
            </a:r>
            <a:endParaRPr lang="en-ZA" sz="1800" dirty="0" smtClean="0">
              <a:effectLst/>
            </a:endParaRPr>
          </a:p>
          <a:p>
            <a:pPr lvl="1" algn="just">
              <a:buFont typeface="Arial" panose="020B0604020202020204" pitchFamily="34" charset="0"/>
              <a:buChar char="•"/>
            </a:pPr>
            <a:r>
              <a:rPr lang="en-US" sz="1800" dirty="0" smtClean="0"/>
              <a:t>The target groups (low income and other considerations);</a:t>
            </a:r>
            <a:endParaRPr lang="en-ZA" sz="1800" dirty="0" smtClean="0">
              <a:effectLst/>
            </a:endParaRPr>
          </a:p>
          <a:p>
            <a:pPr lvl="1" algn="just">
              <a:buFont typeface="Arial" panose="020B0604020202020204" pitchFamily="34" charset="0"/>
              <a:buChar char="•"/>
            </a:pPr>
            <a:r>
              <a:rPr lang="en-US" sz="1800" dirty="0" smtClean="0"/>
              <a:t>Specifications (costs, sizes, etc.) of the products or services to be realized; and</a:t>
            </a:r>
          </a:p>
          <a:p>
            <a:pPr marL="685800" lvl="2" algn="just"/>
            <a:r>
              <a:rPr lang="en-US" sz="1800" dirty="0"/>
              <a:t>The </a:t>
            </a:r>
            <a:r>
              <a:rPr lang="en-US" sz="1800" b="1" dirty="0"/>
              <a:t>establishment of dedicated revolving funds/accounts</a:t>
            </a:r>
            <a:r>
              <a:rPr lang="en-US" sz="1800" dirty="0"/>
              <a:t>, to be audited periodically by </a:t>
            </a:r>
            <a:r>
              <a:rPr lang="en-US" sz="1800" dirty="0" err="1"/>
              <a:t>MURD</a:t>
            </a:r>
            <a:r>
              <a:rPr lang="en-US" sz="1800" dirty="0"/>
              <a:t> and the Office of the Auditor General, into which proceeds from the sale of serviced land and houses are to be deposited for re-investment;  </a:t>
            </a:r>
            <a:endParaRPr lang="en-ZA" sz="1800" dirty="0"/>
          </a:p>
          <a:p>
            <a:pPr algn="just">
              <a:buFont typeface="Wingdings" panose="05000000000000000000" pitchFamily="2" charset="2"/>
              <a:buChar char="q"/>
            </a:pPr>
            <a:r>
              <a:rPr lang="en-US" sz="1800" dirty="0"/>
              <a:t>Development and/or enforcement of </a:t>
            </a:r>
            <a:r>
              <a:rPr lang="en-US" sz="1800" b="1" dirty="0"/>
              <a:t>appropriate legal instruments that protect both landlords and tenants </a:t>
            </a:r>
            <a:r>
              <a:rPr lang="en-US" sz="1800" dirty="0"/>
              <a:t>- Tenants against arbitrary rental increases and guarantees an agreed level of service and maintenance, and the right for the landlord to collect on delinquent rent and the power to evict non-compliant tenants; </a:t>
            </a:r>
            <a:endParaRPr lang="en-ZA" sz="1800" dirty="0"/>
          </a:p>
          <a:p>
            <a:pPr lvl="0" algn="just">
              <a:buFont typeface="Wingdings" panose="05000000000000000000" pitchFamily="2" charset="2"/>
              <a:buChar char="q"/>
            </a:pPr>
            <a:r>
              <a:rPr lang="en-US" sz="1800" dirty="0"/>
              <a:t>Implementation of </a:t>
            </a:r>
            <a:r>
              <a:rPr lang="en-US" sz="1800" b="1" dirty="0"/>
              <a:t>Business Process Re-engineering </a:t>
            </a:r>
            <a:r>
              <a:rPr lang="en-US" sz="1800" dirty="0"/>
              <a:t>(</a:t>
            </a:r>
            <a:r>
              <a:rPr lang="en-US" sz="1800" dirty="0" err="1"/>
              <a:t>BPR</a:t>
            </a:r>
            <a:r>
              <a:rPr lang="en-US" sz="1800" dirty="0"/>
              <a:t>) in the urban land and housing planning,  approval and delivery </a:t>
            </a:r>
            <a:r>
              <a:rPr lang="en-US" sz="1800" dirty="0" smtClean="0"/>
              <a:t>processes at all levels</a:t>
            </a:r>
            <a:r>
              <a:rPr lang="en-ZA" sz="1800" dirty="0" smtClean="0"/>
              <a:t>;</a:t>
            </a:r>
            <a:endParaRPr lang="en-ZA" sz="1800" dirty="0"/>
          </a:p>
          <a:p>
            <a:pPr marL="457200" lvl="1" indent="0" algn="just">
              <a:buNone/>
            </a:pPr>
            <a:r>
              <a:rPr lang="en-US" sz="1800" dirty="0" smtClean="0"/>
              <a:t> </a:t>
            </a:r>
            <a:endParaRPr lang="en-ZA" sz="1800" dirty="0" smtClean="0">
              <a:effectLst/>
            </a:endParaRPr>
          </a:p>
        </p:txBody>
      </p:sp>
      <p:sp>
        <p:nvSpPr>
          <p:cNvPr id="4" name="Title 1"/>
          <p:cNvSpPr>
            <a:spLocks noGrp="1"/>
          </p:cNvSpPr>
          <p:nvPr>
            <p:ph type="title"/>
          </p:nvPr>
        </p:nvSpPr>
        <p:spPr>
          <a:xfrm>
            <a:off x="457200" y="274638"/>
            <a:ext cx="7211144" cy="1143000"/>
          </a:xfrm>
        </p:spPr>
        <p:txBody>
          <a:bodyPr>
            <a:normAutofit/>
          </a:bodyPr>
          <a:lstStyle/>
          <a:p>
            <a:pPr lvl="0"/>
            <a:r>
              <a:rPr lang="en-US" sz="3600"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4. Active Role of Government (cont..)</a:t>
            </a:r>
            <a:endParaRPr lang="en-GB"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pic>
        <p:nvPicPr>
          <p:cNvPr id="5"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74331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56792"/>
            <a:ext cx="8229600" cy="4569372"/>
          </a:xfrm>
        </p:spPr>
        <p:txBody>
          <a:bodyPr>
            <a:noAutofit/>
          </a:bodyPr>
          <a:lstStyle/>
          <a:p>
            <a:pPr marL="0" indent="0" algn="just">
              <a:buNone/>
            </a:pPr>
            <a:r>
              <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Recommendations (cont..)</a:t>
            </a:r>
          </a:p>
          <a:p>
            <a:pPr marL="0" indent="0" algn="just">
              <a:buNone/>
            </a:pPr>
            <a:endParaRPr lang="en-US" sz="2400" b="1" dirty="0" smtClean="0"/>
          </a:p>
          <a:p>
            <a:pPr algn="just">
              <a:buFont typeface="Wingdings" panose="05000000000000000000" pitchFamily="2" charset="2"/>
              <a:buChar char="q"/>
            </a:pPr>
            <a:r>
              <a:rPr lang="en-ZA" sz="1800" dirty="0" err="1" smtClean="0"/>
              <a:t>MURD</a:t>
            </a:r>
            <a:r>
              <a:rPr lang="en-ZA" sz="1800" dirty="0" smtClean="0"/>
              <a:t> with technical support from </a:t>
            </a:r>
            <a:r>
              <a:rPr lang="en-ZA" sz="1800" dirty="0" err="1" smtClean="0"/>
              <a:t>NSA</a:t>
            </a:r>
            <a:r>
              <a:rPr lang="en-ZA" sz="1800" dirty="0" smtClean="0"/>
              <a:t> to conduct </a:t>
            </a:r>
            <a:r>
              <a:rPr lang="en-ZA" sz="1800" b="1" dirty="0" smtClean="0"/>
              <a:t>a study on</a:t>
            </a:r>
            <a:r>
              <a:rPr lang="en-ZA" sz="1800" dirty="0" smtClean="0"/>
              <a:t> </a:t>
            </a:r>
            <a:r>
              <a:rPr lang="en-ZA" sz="1800" b="1" dirty="0" smtClean="0"/>
              <a:t>indigent people</a:t>
            </a:r>
            <a:r>
              <a:rPr lang="en-ZA" sz="1800" dirty="0" smtClean="0"/>
              <a:t> in urban areas who are not in possession to pay for municipal services with a view to enable government to develop a viable incentive scheme; </a:t>
            </a:r>
          </a:p>
          <a:p>
            <a:pPr algn="just">
              <a:buFont typeface="Wingdings" panose="05000000000000000000" pitchFamily="2" charset="2"/>
              <a:buChar char="q"/>
            </a:pPr>
            <a:endParaRPr lang="en-ZA" sz="1800" dirty="0"/>
          </a:p>
          <a:p>
            <a:pPr algn="just">
              <a:buFont typeface="Wingdings" panose="05000000000000000000" pitchFamily="2" charset="2"/>
              <a:buChar char="q"/>
            </a:pPr>
            <a:r>
              <a:rPr lang="en-ZA" sz="1800" dirty="0" err="1" smtClean="0"/>
              <a:t>MURD</a:t>
            </a:r>
            <a:r>
              <a:rPr lang="en-ZA" sz="1800" dirty="0" smtClean="0"/>
              <a:t>, with the support of the Ministry of Justice and Office of the AG, to expedite the finalisation and promulgation of the </a:t>
            </a:r>
            <a:r>
              <a:rPr lang="en-ZA" sz="1800" b="1" dirty="0" smtClean="0"/>
              <a:t>regulations to operationalise the Urban  and Regional Planning Act, 2018</a:t>
            </a:r>
            <a:r>
              <a:rPr lang="en-ZA" sz="1800" b="1" dirty="0" smtClean="0"/>
              <a:t>;</a:t>
            </a:r>
          </a:p>
          <a:p>
            <a:pPr marL="0" indent="0" algn="just">
              <a:buNone/>
            </a:pPr>
            <a:endParaRPr lang="en-ZA" sz="1800" b="1" dirty="0" smtClean="0">
              <a:effectLst/>
            </a:endParaRPr>
          </a:p>
          <a:p>
            <a:pPr algn="just">
              <a:buFont typeface="Wingdings" panose="05000000000000000000" pitchFamily="2" charset="2"/>
              <a:buChar char="q"/>
            </a:pPr>
            <a:r>
              <a:rPr lang="en-US" sz="1800" dirty="0" err="1" smtClean="0"/>
              <a:t>MURD</a:t>
            </a:r>
            <a:r>
              <a:rPr lang="en-US" sz="1800" dirty="0" smtClean="0"/>
              <a:t> in partnership with the Ministry of </a:t>
            </a:r>
            <a:r>
              <a:rPr lang="en-US" sz="1800" dirty="0" err="1" smtClean="0"/>
              <a:t>Industrialisation</a:t>
            </a:r>
            <a:r>
              <a:rPr lang="en-US" sz="1800" dirty="0" smtClean="0"/>
              <a:t>, Trade and SME Development and institutions of higher learning (</a:t>
            </a:r>
            <a:r>
              <a:rPr lang="en-US" sz="1800" dirty="0" err="1" smtClean="0"/>
              <a:t>UNAM</a:t>
            </a:r>
            <a:r>
              <a:rPr lang="en-US" sz="1800" dirty="0" smtClean="0"/>
              <a:t> and </a:t>
            </a:r>
            <a:r>
              <a:rPr lang="en-US" sz="1800" dirty="0" err="1" smtClean="0"/>
              <a:t>NUST</a:t>
            </a:r>
            <a:r>
              <a:rPr lang="en-US" sz="1800" dirty="0" smtClean="0"/>
              <a:t>) to carry out research and development with a view to identify and promote the </a:t>
            </a:r>
            <a:r>
              <a:rPr lang="en-US" sz="1800" b="1" dirty="0" smtClean="0"/>
              <a:t>manufacturing and use of cost-effective building materials </a:t>
            </a:r>
            <a:r>
              <a:rPr lang="en-US" sz="1800" dirty="0" smtClean="0"/>
              <a:t>and </a:t>
            </a:r>
            <a:r>
              <a:rPr lang="en-GB" sz="1800" dirty="0" smtClean="0"/>
              <a:t>technologies</a:t>
            </a:r>
            <a:r>
              <a:rPr lang="en-US" sz="1800" dirty="0" smtClean="0"/>
              <a:t> that meet set quality and safety compliance standards;   </a:t>
            </a:r>
            <a:endParaRPr lang="en-ZA" sz="1800" dirty="0" smtClean="0"/>
          </a:p>
        </p:txBody>
      </p:sp>
      <p:sp>
        <p:nvSpPr>
          <p:cNvPr id="4" name="Title 1"/>
          <p:cNvSpPr>
            <a:spLocks noGrp="1"/>
          </p:cNvSpPr>
          <p:nvPr>
            <p:ph type="title"/>
          </p:nvPr>
        </p:nvSpPr>
        <p:spPr>
          <a:xfrm>
            <a:off x="457200" y="274638"/>
            <a:ext cx="7283152" cy="1143000"/>
          </a:xfrm>
        </p:spPr>
        <p:txBody>
          <a:bodyPr>
            <a:noAutofit/>
          </a:bodyPr>
          <a:lstStyle/>
          <a:p>
            <a:pPr lvl="0" algn="just"/>
            <a:r>
              <a:rPr lang="en-US" sz="3200"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4.	Active Role of Government </a:t>
            </a:r>
            <a:r>
              <a:rPr lang="en-US" sz="3200"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(cont..)</a:t>
            </a:r>
            <a:endParaRPr lang="en-GB"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pic>
        <p:nvPicPr>
          <p:cNvPr id="5"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03437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pPr marL="0" indent="0" algn="just">
              <a:buNone/>
            </a:pPr>
            <a:r>
              <a:rPr lang="en-US" sz="3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Recommendations (cont..)</a:t>
            </a:r>
            <a:endParaRPr lang="en-US" sz="3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marL="0" indent="0" algn="just">
              <a:buNone/>
            </a:pPr>
            <a:endParaRPr lang="en-US" b="1" u="sng" dirty="0" smtClean="0"/>
          </a:p>
          <a:p>
            <a:pPr algn="just">
              <a:buFont typeface="Wingdings" panose="05000000000000000000" pitchFamily="2" charset="2"/>
              <a:buChar char="q"/>
            </a:pPr>
            <a:r>
              <a:rPr lang="en-US" dirty="0" smtClean="0"/>
              <a:t>Local authorities and regional councils, with support from </a:t>
            </a:r>
            <a:r>
              <a:rPr lang="en-US" dirty="0" err="1" smtClean="0"/>
              <a:t>MURD</a:t>
            </a:r>
            <a:r>
              <a:rPr lang="en-US" dirty="0" smtClean="0"/>
              <a:t> and other relevant authorities and agencies, to develop and put in place </a:t>
            </a:r>
            <a:r>
              <a:rPr lang="en-US" b="1" dirty="0" smtClean="0"/>
              <a:t>up-to-date database on available serviced and un-serviced urban land</a:t>
            </a:r>
            <a:r>
              <a:rPr lang="en-US" dirty="0" smtClean="0"/>
              <a:t> as well as verifiable lists of people in need or those who applied for serviced land and housing support;</a:t>
            </a:r>
            <a:endParaRPr lang="en-GB" dirty="0" smtClean="0"/>
          </a:p>
          <a:p>
            <a:pPr algn="just">
              <a:buFont typeface="Wingdings" panose="05000000000000000000" pitchFamily="2" charset="2"/>
              <a:buChar char="q"/>
            </a:pPr>
            <a:r>
              <a:rPr lang="en-US" dirty="0" smtClean="0"/>
              <a:t>Government, through </a:t>
            </a:r>
            <a:r>
              <a:rPr lang="en-US" dirty="0" err="1" smtClean="0"/>
              <a:t>MURD</a:t>
            </a:r>
            <a:r>
              <a:rPr lang="en-US" dirty="0" smtClean="0"/>
              <a:t> and </a:t>
            </a:r>
            <a:r>
              <a:rPr lang="en-US" dirty="0" err="1" smtClean="0"/>
              <a:t>MLR</a:t>
            </a:r>
            <a:r>
              <a:rPr lang="en-US" dirty="0" smtClean="0"/>
              <a:t>, should </a:t>
            </a:r>
            <a:r>
              <a:rPr lang="en-US" dirty="0" err="1" smtClean="0"/>
              <a:t>finalise</a:t>
            </a:r>
            <a:r>
              <a:rPr lang="en-US" dirty="0" smtClean="0"/>
              <a:t> the </a:t>
            </a:r>
            <a:r>
              <a:rPr lang="en-US" b="1" dirty="0" smtClean="0"/>
              <a:t>review</a:t>
            </a:r>
            <a:r>
              <a:rPr lang="en-US" dirty="0" smtClean="0"/>
              <a:t> of the </a:t>
            </a:r>
            <a:r>
              <a:rPr lang="en-US" b="1" dirty="0" smtClean="0"/>
              <a:t>land compensation valuation and implementation guidelines</a:t>
            </a:r>
            <a:r>
              <a:rPr lang="en-US" dirty="0" smtClean="0"/>
              <a:t> in order to respond to current needs and developments in respect of land compensation and acquisition;</a:t>
            </a:r>
            <a:endParaRPr lang="en-ZA" dirty="0" smtClean="0">
              <a:effectLst/>
            </a:endParaRPr>
          </a:p>
          <a:p>
            <a:pPr algn="just">
              <a:buFont typeface="Wingdings" panose="05000000000000000000" pitchFamily="2" charset="2"/>
              <a:buChar char="q"/>
            </a:pPr>
            <a:r>
              <a:rPr lang="en-US" b="1" dirty="0" smtClean="0"/>
              <a:t>A revision</a:t>
            </a:r>
            <a:r>
              <a:rPr lang="en-US" dirty="0" smtClean="0"/>
              <a:t> of the current </a:t>
            </a:r>
            <a:r>
              <a:rPr lang="en-US" b="1" dirty="0" smtClean="0"/>
              <a:t>role and strategic direction of the </a:t>
            </a:r>
            <a:r>
              <a:rPr lang="en-US" b="1" dirty="0" err="1" smtClean="0"/>
              <a:t>NHE</a:t>
            </a:r>
            <a:r>
              <a:rPr lang="en-US" dirty="0" smtClean="0"/>
              <a:t> with a view to re-position, capacitate and enable the company to enable it to effectively perform its assigned housing financing and development role as part of the overall housing delivery agenda, yet in a more targeted approach</a:t>
            </a:r>
            <a:endParaRPr lang="en-GB" dirty="0"/>
          </a:p>
        </p:txBody>
      </p:sp>
      <p:sp>
        <p:nvSpPr>
          <p:cNvPr id="4" name="Title 1"/>
          <p:cNvSpPr>
            <a:spLocks noGrp="1"/>
          </p:cNvSpPr>
          <p:nvPr>
            <p:ph type="title"/>
          </p:nvPr>
        </p:nvSpPr>
        <p:spPr>
          <a:xfrm>
            <a:off x="457200" y="274638"/>
            <a:ext cx="7118369" cy="1143000"/>
          </a:xfrm>
        </p:spPr>
        <p:txBody>
          <a:bodyPr>
            <a:normAutofit fontScale="90000"/>
          </a:bodyPr>
          <a:lstStyle/>
          <a:p>
            <a:pPr lvl="0"/>
            <a:r>
              <a:rPr lang="en-US"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4. Active </a:t>
            </a:r>
            <a:r>
              <a:rPr lang="en-US"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Role of Government </a:t>
            </a:r>
            <a:r>
              <a:rPr lang="en-US"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(cont..)</a:t>
            </a:r>
            <a:endParaRPr lang="en-GB"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pic>
        <p:nvPicPr>
          <p:cNvPr id="5"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86056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99176" cy="1143000"/>
          </a:xfrm>
        </p:spPr>
        <p:txBody>
          <a:bodyPr>
            <a:normAutofit/>
          </a:bodyPr>
          <a:lstStyle/>
          <a:p>
            <a:r>
              <a:rPr lang="en-ZA"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TRADITIONAL AUTHORITIES AND AREAS OF JURISDICTIONS</a:t>
            </a:r>
            <a:endParaRPr lang="en-GB"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p:txBody>
          <a:bodyPr>
            <a:normAutofit fontScale="62500" lnSpcReduction="20000"/>
          </a:bodyPr>
          <a:lstStyle/>
          <a:p>
            <a:pPr algn="just">
              <a:buFont typeface="Wingdings" panose="05000000000000000000" pitchFamily="2" charset="2"/>
              <a:buChar char="q"/>
            </a:pPr>
            <a:r>
              <a:rPr lang="en-ZA" dirty="0"/>
              <a:t>A</a:t>
            </a:r>
            <a:r>
              <a:rPr lang="en-ZA" dirty="0" smtClean="0"/>
              <a:t>dministration </a:t>
            </a:r>
            <a:r>
              <a:rPr lang="en-ZA" dirty="0"/>
              <a:t>of Traditional Authorities matters </a:t>
            </a:r>
            <a:r>
              <a:rPr lang="en-ZA" dirty="0" smtClean="0"/>
              <a:t>are </a:t>
            </a:r>
            <a:r>
              <a:rPr lang="en-ZA" dirty="0"/>
              <a:t>governed and regulated by the Traditional Authorities Act, 2000 (Act No. 25 of 2000), and the Council of Traditional Leaders Act, 1997 (Act No. 13 of 1997</a:t>
            </a:r>
            <a:r>
              <a:rPr lang="en-ZA" dirty="0" smtClean="0"/>
              <a:t>); </a:t>
            </a:r>
          </a:p>
          <a:p>
            <a:pPr algn="just">
              <a:buFont typeface="Wingdings" panose="05000000000000000000" pitchFamily="2" charset="2"/>
              <a:buChar char="q"/>
            </a:pPr>
            <a:r>
              <a:rPr lang="en-ZA" dirty="0" smtClean="0"/>
              <a:t>Land </a:t>
            </a:r>
            <a:r>
              <a:rPr lang="en-ZA" dirty="0"/>
              <a:t>under traditional authorities is administered and regulated under the Communal Land Reform Act, 2002, which is administered by </a:t>
            </a:r>
            <a:r>
              <a:rPr lang="en-ZA" dirty="0" err="1" smtClean="0"/>
              <a:t>MLR</a:t>
            </a:r>
            <a:r>
              <a:rPr lang="en-ZA" dirty="0" smtClean="0"/>
              <a:t>;</a:t>
            </a:r>
          </a:p>
          <a:p>
            <a:pPr algn="just">
              <a:buFont typeface="Wingdings" panose="05000000000000000000" pitchFamily="2" charset="2"/>
              <a:buChar char="q"/>
            </a:pPr>
            <a:r>
              <a:rPr lang="en-ZA" dirty="0"/>
              <a:t>The Government is confronted with situations of:</a:t>
            </a:r>
          </a:p>
          <a:p>
            <a:pPr lvl="1" algn="just">
              <a:buFont typeface="Arial" panose="020B0604020202020204" pitchFamily="34" charset="0"/>
              <a:buChar char="•"/>
            </a:pPr>
            <a:r>
              <a:rPr lang="en-ZA" dirty="0" smtClean="0"/>
              <a:t>Some </a:t>
            </a:r>
            <a:r>
              <a:rPr lang="en-ZA" b="1" dirty="0" smtClean="0"/>
              <a:t>recognition of Traditional Authorities (10) </a:t>
            </a:r>
            <a:r>
              <a:rPr lang="en-ZA" dirty="0" smtClean="0"/>
              <a:t>who </a:t>
            </a:r>
            <a:r>
              <a:rPr lang="en-ZA" b="1" dirty="0" smtClean="0"/>
              <a:t>do not have areas of jurisdiction </a:t>
            </a:r>
            <a:r>
              <a:rPr lang="en-ZA" dirty="0" smtClean="0"/>
              <a:t>and/or have </a:t>
            </a:r>
            <a:r>
              <a:rPr lang="en-ZA" b="1" dirty="0" smtClean="0"/>
              <a:t>overlapping</a:t>
            </a:r>
            <a:r>
              <a:rPr lang="en-ZA" dirty="0" smtClean="0"/>
              <a:t> (40) areas of jurisdiction; and </a:t>
            </a:r>
          </a:p>
          <a:p>
            <a:pPr lvl="1" algn="just">
              <a:buFont typeface="Arial" panose="020B0604020202020204" pitchFamily="34" charset="0"/>
              <a:buChar char="•"/>
            </a:pPr>
            <a:r>
              <a:rPr lang="en-ZA" dirty="0" smtClean="0"/>
              <a:t>Disputes </a:t>
            </a:r>
            <a:r>
              <a:rPr lang="en-ZA" dirty="0"/>
              <a:t>and conflicts between traditional authorities and local authorities over land administration and </a:t>
            </a:r>
            <a:r>
              <a:rPr lang="en-ZA" dirty="0" smtClean="0"/>
              <a:t>jurisdictions</a:t>
            </a:r>
          </a:p>
          <a:p>
            <a:pPr algn="just">
              <a:buFont typeface="Wingdings" panose="05000000000000000000" pitchFamily="2" charset="2"/>
              <a:buChar char="q"/>
            </a:pPr>
            <a:r>
              <a:rPr lang="en-ZA" dirty="0" smtClean="0"/>
              <a:t>An </a:t>
            </a:r>
            <a:r>
              <a:rPr lang="en-ZA" b="1" dirty="0" smtClean="0"/>
              <a:t>integrated </a:t>
            </a:r>
            <a:r>
              <a:rPr lang="en-ZA" b="1" dirty="0"/>
              <a:t>national spatial and land use planning framework</a:t>
            </a:r>
            <a:r>
              <a:rPr lang="en-ZA" dirty="0"/>
              <a:t> is also expected to include and address the challenges related to areas of traditional authority jurisdictions and boundary demarcations</a:t>
            </a:r>
            <a:endParaRPr lang="en-GB" dirty="0"/>
          </a:p>
        </p:txBody>
      </p:sp>
      <p:pic>
        <p:nvPicPr>
          <p:cNvPr id="4"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37111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Conclusion</a:t>
            </a:r>
            <a:endParaRPr lang="en-GB"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p:txBody>
          <a:bodyPr>
            <a:normAutofit fontScale="70000" lnSpcReduction="20000"/>
          </a:bodyPr>
          <a:lstStyle/>
          <a:p>
            <a:pPr marL="531813" indent="-531813" algn="just">
              <a:buFont typeface="Wingdings" panose="05000000000000000000" pitchFamily="2" charset="2"/>
              <a:buChar char="q"/>
            </a:pPr>
            <a:r>
              <a:rPr lang="en-ZA" dirty="0"/>
              <a:t>There is </a:t>
            </a:r>
            <a:r>
              <a:rPr lang="en-ZA" b="1" dirty="0"/>
              <a:t>a strong case for increased State investment in the provision of urban land</a:t>
            </a:r>
            <a:r>
              <a:rPr lang="en-ZA" dirty="0"/>
              <a:t> </a:t>
            </a:r>
            <a:r>
              <a:rPr lang="en-ZA" dirty="0" smtClean="0"/>
              <a:t>as:</a:t>
            </a:r>
          </a:p>
          <a:p>
            <a:pPr lvl="1" algn="just">
              <a:buFont typeface="Arial" panose="020B0604020202020204" pitchFamily="34" charset="0"/>
              <a:buChar char="•"/>
            </a:pPr>
            <a:r>
              <a:rPr lang="en-ZA" dirty="0"/>
              <a:t>Many people reside in urban areas and many more continue to move to and settle in urban centres, and</a:t>
            </a:r>
          </a:p>
          <a:p>
            <a:pPr lvl="1" algn="just">
              <a:buFont typeface="Arial" panose="020B0604020202020204" pitchFamily="34" charset="0"/>
              <a:buChar char="•"/>
            </a:pPr>
            <a:r>
              <a:rPr lang="en-ZA" dirty="0" smtClean="0"/>
              <a:t>Recognising </a:t>
            </a:r>
            <a:r>
              <a:rPr lang="en-ZA" dirty="0"/>
              <a:t>that, a similar size of land in an urban area, based on a 300 square meter plot minimum size, will provide a home to many people in comparison to the same size in case of a farmland.</a:t>
            </a:r>
          </a:p>
          <a:p>
            <a:pPr algn="just">
              <a:buFont typeface="Wingdings" panose="05000000000000000000" pitchFamily="2" charset="2"/>
              <a:buChar char="q"/>
            </a:pPr>
            <a:r>
              <a:rPr lang="en-ZA" dirty="0"/>
              <a:t>In line with the provisions of the Urban and Regional Planning Act, 2018, I am in support for the </a:t>
            </a:r>
            <a:r>
              <a:rPr lang="en-ZA" b="1" dirty="0"/>
              <a:t>development and implementation of an integrated national land use (spatial) planning framework</a:t>
            </a:r>
            <a:r>
              <a:rPr lang="en-ZA" dirty="0"/>
              <a:t>, which sets out and designates land for various uses in the country – residential, institutional and commercial purposes,</a:t>
            </a:r>
          </a:p>
          <a:p>
            <a:pPr algn="just">
              <a:buFont typeface="Wingdings" panose="05000000000000000000" pitchFamily="2" charset="2"/>
              <a:buChar char="q"/>
            </a:pPr>
            <a:r>
              <a:rPr lang="en-ZA" dirty="0"/>
              <a:t> </a:t>
            </a:r>
            <a:r>
              <a:rPr lang="en-ZA" dirty="0" smtClean="0"/>
              <a:t>Equally</a:t>
            </a:r>
            <a:r>
              <a:rPr lang="en-ZA" dirty="0"/>
              <a:t>, an effective way of addressing urbanisation or rural-urban migration, is for the Government to equally, if not </a:t>
            </a:r>
            <a:r>
              <a:rPr lang="en-ZA" b="1" dirty="0"/>
              <a:t>special, attention to and investment in rural areas.</a:t>
            </a:r>
            <a:endParaRPr lang="en-ZA" dirty="0"/>
          </a:p>
          <a:p>
            <a:pPr marL="0" indent="0" algn="just">
              <a:buNone/>
            </a:pPr>
            <a:endParaRPr lang="en-ZA" dirty="0" smtClean="0"/>
          </a:p>
        </p:txBody>
      </p:sp>
      <p:pic>
        <p:nvPicPr>
          <p:cNvPr id="4"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92236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Punched Tape 3"/>
          <p:cNvSpPr/>
          <p:nvPr/>
        </p:nvSpPr>
        <p:spPr>
          <a:xfrm>
            <a:off x="971600" y="1340768"/>
            <a:ext cx="7560840" cy="4104456"/>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a:t>“Difficulties are opportunities to better things; they are stepping stones to greater experience… When one closes, another always opens; as a natural law it has to balance”</a:t>
            </a:r>
            <a:r>
              <a:rPr lang="en-US" sz="2000" dirty="0"/>
              <a:t> (former Canadian singer and songwriter, Mr Brian Adam)</a:t>
            </a:r>
            <a:endParaRPr lang="en-GB" sz="2000" dirty="0"/>
          </a:p>
        </p:txBody>
      </p:sp>
      <p:pic>
        <p:nvPicPr>
          <p:cNvPr id="5"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96448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274638"/>
            <a:ext cx="7427168" cy="1143000"/>
          </a:xfrm>
        </p:spPr>
        <p:txBody>
          <a:bodyPr>
            <a:normAutofit/>
          </a:bodyPr>
          <a:lstStyle/>
          <a:p>
            <a:r>
              <a:rPr lang="en-ZA"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Overview</a:t>
            </a:r>
            <a:endParaRPr lang="en-ZA"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p:txBody>
          <a:bodyPr>
            <a:normAutofit fontScale="70000" lnSpcReduction="20000"/>
          </a:bodyPr>
          <a:lstStyle/>
          <a:p>
            <a:pPr marL="0" indent="0" algn="just">
              <a:buNone/>
            </a:pPr>
            <a:r>
              <a:rPr lang="en-US"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Pre-Independence</a:t>
            </a:r>
          </a:p>
          <a:p>
            <a:pPr marL="0" indent="0" algn="just">
              <a:buNone/>
            </a:pPr>
            <a:endParaRPr lang="en-ZA" b="1" i="1" dirty="0"/>
          </a:p>
          <a:p>
            <a:pPr marL="0" indent="0" algn="just">
              <a:buNone/>
            </a:pPr>
            <a:r>
              <a:rPr lang="en-GB" dirty="0"/>
              <a:t>The urban sector </a:t>
            </a:r>
            <a:r>
              <a:rPr lang="en-GB" dirty="0" smtClean="0"/>
              <a:t>was </a:t>
            </a:r>
            <a:r>
              <a:rPr lang="en-GB" dirty="0"/>
              <a:t>characterised by:</a:t>
            </a:r>
            <a:endParaRPr lang="en-ZA" dirty="0"/>
          </a:p>
          <a:p>
            <a:pPr algn="just">
              <a:buFont typeface="Wingdings" panose="05000000000000000000" pitchFamily="2" charset="2"/>
              <a:buChar char="q"/>
            </a:pPr>
            <a:r>
              <a:rPr lang="en-GB" dirty="0" smtClean="0"/>
              <a:t>The </a:t>
            </a:r>
            <a:r>
              <a:rPr lang="en-GB" dirty="0"/>
              <a:t>development of urban areas that were not proclaimed as local authorities or townships;</a:t>
            </a:r>
            <a:endParaRPr lang="en-ZA" dirty="0"/>
          </a:p>
          <a:p>
            <a:pPr algn="just">
              <a:buFont typeface="Wingdings" panose="05000000000000000000" pitchFamily="2" charset="2"/>
              <a:buChar char="q"/>
            </a:pPr>
            <a:r>
              <a:rPr lang="en-GB" dirty="0" smtClean="0"/>
              <a:t>Town </a:t>
            </a:r>
            <a:r>
              <a:rPr lang="en-GB" dirty="0"/>
              <a:t>or urban planning and development was geared towards the needs of minority white population resulting in the white population having access to and ownership of urban land and the suburbs designated for whites being well developed in comparison to the majority black population;</a:t>
            </a:r>
            <a:endParaRPr lang="en-ZA" dirty="0"/>
          </a:p>
          <a:p>
            <a:pPr algn="just">
              <a:buFont typeface="Wingdings" panose="05000000000000000000" pitchFamily="2" charset="2"/>
              <a:buChar char="q"/>
            </a:pPr>
            <a:r>
              <a:rPr lang="en-US" dirty="0" smtClean="0"/>
              <a:t>The </a:t>
            </a:r>
            <a:r>
              <a:rPr lang="en-US" dirty="0"/>
              <a:t>blacks did not have the right to own urban land and settled in townships (informal settlements), which lacked the basic municipal services, heavily regulated and their expansion was prohibited, resulting in overcrowding (backyard habitation and squatting).</a:t>
            </a:r>
            <a:endParaRPr lang="en-ZA" dirty="0"/>
          </a:p>
        </p:txBody>
      </p:sp>
      <p:pic>
        <p:nvPicPr>
          <p:cNvPr id="4"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8757" y="0"/>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95811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Overview (cont..)</a:t>
            </a:r>
            <a:endParaRPr lang="en-ZA"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a:xfrm>
            <a:off x="457200" y="1340768"/>
            <a:ext cx="8229600" cy="4785395"/>
          </a:xfrm>
        </p:spPr>
        <p:txBody>
          <a:bodyPr>
            <a:normAutofit fontScale="92500" lnSpcReduction="10000"/>
          </a:bodyPr>
          <a:lstStyle/>
          <a:p>
            <a:pPr marL="0" indent="0" algn="just">
              <a:buNone/>
            </a:pPr>
            <a:r>
              <a:rPr lang="en-US" sz="2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Post-independence</a:t>
            </a:r>
          </a:p>
          <a:p>
            <a:pPr marL="0" indent="0" algn="just">
              <a:buNone/>
            </a:pPr>
            <a:endParaRPr lang="en-US" sz="2000" dirty="0" smtClean="0"/>
          </a:p>
          <a:p>
            <a:pPr algn="just">
              <a:buFont typeface="Wingdings" panose="05000000000000000000" pitchFamily="2" charset="2"/>
              <a:buChar char="q"/>
            </a:pPr>
            <a:r>
              <a:rPr lang="en-US" sz="2000" dirty="0" smtClean="0"/>
              <a:t>End </a:t>
            </a:r>
            <a:r>
              <a:rPr lang="en-US" sz="2000" dirty="0"/>
              <a:t>of apartheid rule and laws that restricted the movement and settlement of non-whites in certain parts of the country</a:t>
            </a:r>
            <a:r>
              <a:rPr lang="en-US" sz="2000" dirty="0" smtClean="0"/>
              <a:t>,</a:t>
            </a:r>
          </a:p>
          <a:p>
            <a:pPr algn="just">
              <a:buFont typeface="Wingdings" panose="05000000000000000000" pitchFamily="2" charset="2"/>
              <a:buChar char="q"/>
            </a:pPr>
            <a:r>
              <a:rPr lang="en-US" sz="2000" dirty="0" smtClean="0"/>
              <a:t>An </a:t>
            </a:r>
            <a:r>
              <a:rPr lang="en-US" sz="2000" dirty="0"/>
              <a:t>increase in </a:t>
            </a:r>
            <a:r>
              <a:rPr lang="en-US" sz="2000" dirty="0" smtClean="0"/>
              <a:t>or free movement </a:t>
            </a:r>
            <a:r>
              <a:rPr lang="en-US" sz="2000" dirty="0"/>
              <a:t>of people from rural and </a:t>
            </a:r>
            <a:r>
              <a:rPr lang="en-US" sz="2000" dirty="0" err="1"/>
              <a:t>peri</a:t>
            </a:r>
            <a:r>
              <a:rPr lang="en-US" sz="2000" dirty="0"/>
              <a:t>-urban areas or small and less developed areas to urban especially major urban </a:t>
            </a:r>
            <a:r>
              <a:rPr lang="en-US" sz="2000" dirty="0" smtClean="0"/>
              <a:t>in </a:t>
            </a:r>
            <a:r>
              <a:rPr lang="en-US" sz="2000" dirty="0"/>
              <a:t>the hope of finding employment and a better life. </a:t>
            </a:r>
            <a:endParaRPr lang="en-ZA" sz="2000" dirty="0"/>
          </a:p>
          <a:p>
            <a:pPr algn="just">
              <a:buFont typeface="Wingdings" panose="05000000000000000000" pitchFamily="2" charset="2"/>
              <a:buChar char="q"/>
            </a:pPr>
            <a:r>
              <a:rPr lang="en-US" sz="2000" dirty="0"/>
              <a:t>T</a:t>
            </a:r>
            <a:r>
              <a:rPr lang="en-GB" sz="2000" dirty="0" smtClean="0"/>
              <a:t>he</a:t>
            </a:r>
            <a:r>
              <a:rPr lang="en-US" sz="2000" dirty="0" smtClean="0"/>
              <a:t> </a:t>
            </a:r>
            <a:r>
              <a:rPr lang="en-US" sz="2000" dirty="0"/>
              <a:t>Urban Land and Housing Sector is </a:t>
            </a:r>
            <a:r>
              <a:rPr lang="en-GB" sz="2000" dirty="0" smtClean="0"/>
              <a:t>characterised</a:t>
            </a:r>
            <a:r>
              <a:rPr lang="en-US" sz="2000" dirty="0" smtClean="0"/>
              <a:t> </a:t>
            </a:r>
            <a:r>
              <a:rPr lang="en-US" sz="2000" dirty="0"/>
              <a:t>by</a:t>
            </a:r>
            <a:r>
              <a:rPr lang="en-US" sz="2000" b="1" dirty="0"/>
              <a:t> </a:t>
            </a:r>
            <a:r>
              <a:rPr lang="en-US" sz="2000" dirty="0"/>
              <a:t>a huge backlog in the supply of and demand for serviced land and housing in urban areas in particular and the country in </a:t>
            </a:r>
            <a:r>
              <a:rPr lang="en-US" sz="2000" dirty="0" smtClean="0"/>
              <a:t>general </a:t>
            </a:r>
          </a:p>
          <a:p>
            <a:pPr algn="just">
              <a:buFont typeface="Wingdings" panose="05000000000000000000" pitchFamily="2" charset="2"/>
              <a:buChar char="q"/>
            </a:pPr>
            <a:r>
              <a:rPr lang="en-US" sz="2000" dirty="0" smtClean="0"/>
              <a:t>A high rate of </a:t>
            </a:r>
            <a:r>
              <a:rPr lang="en-US" sz="2000" dirty="0" err="1" smtClean="0"/>
              <a:t>urbanisation</a:t>
            </a:r>
            <a:r>
              <a:rPr lang="en-US" sz="2000" dirty="0" smtClean="0"/>
              <a:t> (50% from 28% at independence) and consequent high demand </a:t>
            </a:r>
            <a:r>
              <a:rPr lang="en-US" sz="2000" dirty="0"/>
              <a:t>for land and housing in urban </a:t>
            </a:r>
            <a:r>
              <a:rPr lang="en-US" sz="2000" dirty="0" smtClean="0"/>
              <a:t>areas</a:t>
            </a:r>
          </a:p>
          <a:p>
            <a:pPr algn="just">
              <a:buFont typeface="Wingdings" panose="05000000000000000000" pitchFamily="2" charset="2"/>
              <a:buChar char="q"/>
            </a:pPr>
            <a:r>
              <a:rPr lang="en-US" sz="2000" dirty="0" smtClean="0"/>
              <a:t>Pressure and inability of local authorities to provide services and infrastructure (land and housing) to meet the demand.</a:t>
            </a:r>
          </a:p>
          <a:p>
            <a:pPr algn="just">
              <a:buFont typeface="Wingdings" panose="05000000000000000000" pitchFamily="2" charset="2"/>
              <a:buChar char="q"/>
            </a:pPr>
            <a:r>
              <a:rPr lang="en-US" sz="2000" dirty="0" smtClean="0"/>
              <a:t>The landless and poor are pushed to settle in the outskirts or informal settlements with no basic municipal services </a:t>
            </a:r>
          </a:p>
        </p:txBody>
      </p:sp>
      <p:pic>
        <p:nvPicPr>
          <p:cNvPr id="4"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81123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116632"/>
            <a:ext cx="6984776" cy="1143000"/>
          </a:xfrm>
        </p:spPr>
        <p:txBody>
          <a:bodyPr>
            <a:normAutofit/>
          </a:bodyPr>
          <a:lstStyle/>
          <a:p>
            <a:r>
              <a:rPr lang="en-GB"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Challenges (Backlog)</a:t>
            </a:r>
            <a:endParaRPr lang="en-GB"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a:xfrm>
            <a:off x="395536" y="1268760"/>
            <a:ext cx="8445624" cy="5400600"/>
          </a:xfrm>
        </p:spPr>
        <p:txBody>
          <a:bodyPr>
            <a:noAutofit/>
          </a:bodyPr>
          <a:lstStyle/>
          <a:p>
            <a:pPr marL="0" lvl="0" indent="0" algn="just">
              <a:buNone/>
            </a:pPr>
            <a:r>
              <a:rPr lang="en-GB"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Causal </a:t>
            </a:r>
            <a:r>
              <a:rPr lang="en-GB"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Factors:</a:t>
            </a:r>
            <a:endParaRPr lang="en-US" sz="2400" b="1" dirty="0" smtClean="0">
              <a:solidFill>
                <a:schemeClr val="tx2"/>
              </a:solidFill>
            </a:endParaRPr>
          </a:p>
          <a:p>
            <a:pPr lvl="0" algn="just">
              <a:buFont typeface="+mj-lt"/>
              <a:buAutoNum type="arabicPeriod"/>
            </a:pPr>
            <a:r>
              <a:rPr lang="en-US" sz="2400" b="1" dirty="0" smtClean="0">
                <a:solidFill>
                  <a:schemeClr val="tx2"/>
                </a:solidFill>
              </a:rPr>
              <a:t>Low </a:t>
            </a:r>
            <a:r>
              <a:rPr lang="en-US" sz="2400" b="1" dirty="0">
                <a:solidFill>
                  <a:schemeClr val="tx2"/>
                </a:solidFill>
              </a:rPr>
              <a:t>or slow delivery or supply rate due to: </a:t>
            </a:r>
            <a:endParaRPr lang="en-ZA" sz="2400" b="1" dirty="0">
              <a:solidFill>
                <a:schemeClr val="tx2"/>
              </a:solidFill>
            </a:endParaRPr>
          </a:p>
          <a:p>
            <a:pPr algn="just">
              <a:buFont typeface="Wingdings" panose="05000000000000000000" pitchFamily="2" charset="2"/>
              <a:buChar char="q"/>
            </a:pPr>
            <a:r>
              <a:rPr lang="en-US" sz="2200" b="1" dirty="0"/>
              <a:t>High input costs </a:t>
            </a:r>
            <a:r>
              <a:rPr lang="en-US" sz="2200" dirty="0"/>
              <a:t>(material, </a:t>
            </a:r>
            <a:r>
              <a:rPr lang="en-US" sz="2200" dirty="0" err="1"/>
              <a:t>labour</a:t>
            </a:r>
            <a:r>
              <a:rPr lang="en-US" sz="2200" dirty="0"/>
              <a:t>, services, etc.) </a:t>
            </a:r>
            <a:r>
              <a:rPr lang="en-US" sz="2200" dirty="0" smtClean="0"/>
              <a:t>versus low </a:t>
            </a:r>
            <a:r>
              <a:rPr lang="en-US" sz="2200" dirty="0"/>
              <a:t>budgetary or funding </a:t>
            </a:r>
            <a:r>
              <a:rPr lang="en-US" sz="2200" dirty="0" smtClean="0"/>
              <a:t>resources;</a:t>
            </a:r>
            <a:endParaRPr lang="en-ZA" sz="2200" dirty="0" smtClean="0">
              <a:effectLst/>
            </a:endParaRPr>
          </a:p>
          <a:p>
            <a:pPr algn="just">
              <a:buFont typeface="Wingdings" panose="05000000000000000000" pitchFamily="2" charset="2"/>
              <a:buChar char="q"/>
            </a:pPr>
            <a:r>
              <a:rPr lang="en-US" sz="2200" dirty="0"/>
              <a:t>Weak or </a:t>
            </a:r>
            <a:r>
              <a:rPr lang="en-US" sz="2200" b="1" dirty="0"/>
              <a:t>lack of integrated and pro-active urban planning </a:t>
            </a:r>
            <a:r>
              <a:rPr lang="en-US" sz="2200" dirty="0"/>
              <a:t>(master plans) setting out short, medium and long term planning and development targets, timeframes and implementation strategies;</a:t>
            </a:r>
            <a:endParaRPr lang="en-ZA" sz="2200" dirty="0" smtClean="0">
              <a:effectLst/>
            </a:endParaRPr>
          </a:p>
          <a:p>
            <a:pPr algn="just">
              <a:buFont typeface="Wingdings" panose="05000000000000000000" pitchFamily="2" charset="2"/>
              <a:buChar char="q"/>
            </a:pPr>
            <a:r>
              <a:rPr lang="en-US" sz="2200" dirty="0"/>
              <a:t>Cumbersome or </a:t>
            </a:r>
            <a:r>
              <a:rPr lang="en-US" sz="2200" b="1" dirty="0"/>
              <a:t>lengthy administrative and legal procedures </a:t>
            </a:r>
            <a:r>
              <a:rPr lang="en-US" sz="2200" dirty="0"/>
              <a:t>of</a:t>
            </a:r>
            <a:r>
              <a:rPr lang="en-US" sz="2200" b="1" dirty="0"/>
              <a:t> </a:t>
            </a:r>
            <a:r>
              <a:rPr lang="en-US" sz="2200" dirty="0"/>
              <a:t>acquisition,</a:t>
            </a:r>
            <a:r>
              <a:rPr lang="en-US" sz="2200" b="1" dirty="0"/>
              <a:t> </a:t>
            </a:r>
            <a:r>
              <a:rPr lang="en-US" sz="2200" dirty="0"/>
              <a:t>planning and development of urban land (proclamation of townships, surveying, subdivision, servicing, disposal and registering of immovable property);</a:t>
            </a:r>
            <a:endParaRPr lang="en-ZA" sz="2200" dirty="0" smtClean="0">
              <a:effectLst/>
            </a:endParaRPr>
          </a:p>
          <a:p>
            <a:pPr algn="just">
              <a:buFont typeface="Wingdings" panose="05000000000000000000" pitchFamily="2" charset="2"/>
              <a:buChar char="q"/>
            </a:pPr>
            <a:r>
              <a:rPr lang="en-US" sz="2200" dirty="0"/>
              <a:t>Limited or </a:t>
            </a:r>
            <a:r>
              <a:rPr lang="en-US" sz="2200" b="1" dirty="0"/>
              <a:t>weak institutional and technical capacity </a:t>
            </a:r>
            <a:r>
              <a:rPr lang="en-US" sz="2200" dirty="0"/>
              <a:t>(urban/town planners, surveyors, engineers, etc.) at the Central and local government to plan and delivery services at the required rate to meet the </a:t>
            </a:r>
            <a:r>
              <a:rPr lang="en-US" sz="2200" dirty="0" smtClean="0"/>
              <a:t>demand;</a:t>
            </a:r>
          </a:p>
        </p:txBody>
      </p:sp>
      <p:pic>
        <p:nvPicPr>
          <p:cNvPr id="6"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0178" y="12778"/>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49919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363272" cy="4781128"/>
          </a:xfrm>
        </p:spPr>
        <p:txBody>
          <a:bodyPr>
            <a:normAutofit fontScale="85000" lnSpcReduction="20000"/>
          </a:bodyPr>
          <a:lstStyle/>
          <a:p>
            <a:pPr marL="0" indent="0">
              <a:buNone/>
            </a:pPr>
            <a:r>
              <a:rPr lang="en-GB"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Causal </a:t>
            </a:r>
            <a:r>
              <a:rPr lang="en-GB"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Factors</a:t>
            </a:r>
          </a:p>
          <a:p>
            <a:pPr marL="0" indent="0">
              <a:buNone/>
            </a:pPr>
            <a:endParaRPr lang="en-US" sz="2600" b="1" dirty="0" smtClean="0">
              <a:solidFill>
                <a:schemeClr val="tx2"/>
              </a:solidFill>
            </a:endParaRPr>
          </a:p>
          <a:p>
            <a:pPr marL="457200" indent="-457200">
              <a:buFont typeface="+mj-lt"/>
              <a:buAutoNum type="arabicPeriod"/>
            </a:pPr>
            <a:r>
              <a:rPr lang="en-US" sz="2600" b="1" dirty="0" smtClean="0">
                <a:solidFill>
                  <a:schemeClr val="tx2"/>
                </a:solidFill>
              </a:rPr>
              <a:t>Low or slow delivery or supply rate due to (cont..): </a:t>
            </a:r>
            <a:endParaRPr lang="en-ZA" sz="2600" b="1" dirty="0" smtClean="0">
              <a:solidFill>
                <a:schemeClr val="tx2"/>
              </a:solidFill>
            </a:endParaRPr>
          </a:p>
          <a:p>
            <a:pPr algn="just">
              <a:buFont typeface="Wingdings" panose="05000000000000000000" pitchFamily="2" charset="2"/>
              <a:buChar char="q"/>
            </a:pPr>
            <a:r>
              <a:rPr lang="en-US" sz="2200" dirty="0" smtClean="0"/>
              <a:t>Heavily </a:t>
            </a:r>
            <a:r>
              <a:rPr lang="en-US" sz="2200" b="1" dirty="0" smtClean="0"/>
              <a:t>reliance on conventional construction materials, technologies</a:t>
            </a:r>
            <a:r>
              <a:rPr lang="en-US" sz="2200" dirty="0" smtClean="0"/>
              <a:t> and methodologies which in some instances are expensive and cumbersome to acquire or use;</a:t>
            </a:r>
            <a:endParaRPr lang="en-ZA" sz="2200" dirty="0" smtClean="0">
              <a:effectLst/>
            </a:endParaRPr>
          </a:p>
          <a:p>
            <a:pPr algn="just">
              <a:buFont typeface="Wingdings" panose="05000000000000000000" pitchFamily="2" charset="2"/>
              <a:buChar char="q"/>
            </a:pPr>
            <a:r>
              <a:rPr lang="en-US" sz="2200" dirty="0" smtClean="0"/>
              <a:t>Slow or </a:t>
            </a:r>
            <a:r>
              <a:rPr lang="en-US" sz="2200" b="1" dirty="0" smtClean="0"/>
              <a:t>delayed execution of projects</a:t>
            </a:r>
            <a:r>
              <a:rPr lang="en-US" sz="2200" dirty="0" smtClean="0"/>
              <a:t> due to among others delays in procurement of contractors or project managers or implementation capacity challenges and poor performance on the part of contractors and project managers;</a:t>
            </a:r>
            <a:endParaRPr lang="en-ZA" sz="2200" dirty="0" smtClean="0">
              <a:effectLst/>
            </a:endParaRPr>
          </a:p>
          <a:p>
            <a:pPr algn="just">
              <a:buFont typeface="Wingdings" panose="05000000000000000000" pitchFamily="2" charset="2"/>
              <a:buChar char="q"/>
            </a:pPr>
            <a:r>
              <a:rPr lang="en-US" sz="2200" dirty="0" smtClean="0"/>
              <a:t>Overlaps or </a:t>
            </a:r>
            <a:r>
              <a:rPr lang="en-US" sz="2200" b="1" dirty="0" smtClean="0"/>
              <a:t>lack of clarity between the jurisdictions </a:t>
            </a:r>
            <a:r>
              <a:rPr lang="en-US" sz="2200" dirty="0" smtClean="0"/>
              <a:t>of Government (Central, regional and local) and traditional authorities resulting in conflicts and disputes and consequent delays in execution of planned capital projects in some cases; and</a:t>
            </a:r>
            <a:endParaRPr lang="en-ZA" sz="2200" dirty="0" smtClean="0">
              <a:effectLst/>
            </a:endParaRPr>
          </a:p>
          <a:p>
            <a:pPr algn="just">
              <a:buFont typeface="Wingdings" panose="05000000000000000000" pitchFamily="2" charset="2"/>
              <a:buChar char="q"/>
            </a:pPr>
            <a:r>
              <a:rPr lang="en-US" sz="2200" dirty="0" smtClean="0"/>
              <a:t>Local authorities having </a:t>
            </a:r>
            <a:r>
              <a:rPr lang="en-US" sz="2200" b="1" dirty="0" smtClean="0"/>
              <a:t>reached their set townland boundaries </a:t>
            </a:r>
            <a:r>
              <a:rPr lang="en-US" sz="2200" dirty="0" smtClean="0"/>
              <a:t>and no longer have any land to service and provide, requiring the acquisition of either communally occupied or privately owned farmland (compensation).</a:t>
            </a:r>
            <a:endParaRPr lang="en-GB" sz="2200" dirty="0" smtClean="0"/>
          </a:p>
          <a:p>
            <a:pPr marL="0" indent="0">
              <a:buNone/>
            </a:pPr>
            <a:endParaRPr lang="en-GB" dirty="0"/>
          </a:p>
        </p:txBody>
      </p:sp>
      <p:sp>
        <p:nvSpPr>
          <p:cNvPr id="4" name="Title 1"/>
          <p:cNvSpPr>
            <a:spLocks noGrp="1"/>
          </p:cNvSpPr>
          <p:nvPr>
            <p:ph type="title"/>
          </p:nvPr>
        </p:nvSpPr>
        <p:spPr>
          <a:xfrm>
            <a:off x="457200" y="274638"/>
            <a:ext cx="7355160" cy="1143000"/>
          </a:xfrm>
        </p:spPr>
        <p:txBody>
          <a:bodyPr>
            <a:normAutofit/>
          </a:bodyPr>
          <a:lstStyle/>
          <a:p>
            <a:r>
              <a:rPr lang="en-GB"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Challenges (Backlog</a:t>
            </a:r>
            <a:r>
              <a:rPr lang="en-GB"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(cont..)</a:t>
            </a:r>
            <a:endParaRPr lang="en-GB"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pic>
        <p:nvPicPr>
          <p:cNvPr id="5"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14827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26135" cy="1143000"/>
          </a:xfrm>
        </p:spPr>
        <p:txBody>
          <a:bodyPr>
            <a:normAutofit/>
          </a:bodyPr>
          <a:lstStyle/>
          <a:p>
            <a:r>
              <a:rPr lang="en-GB"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Challenges (Backlog</a:t>
            </a:r>
            <a:r>
              <a:rPr lang="en-GB"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(cont..)</a:t>
            </a:r>
            <a:endParaRPr lang="en-GB"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a:xfrm>
            <a:off x="457200" y="1340768"/>
            <a:ext cx="8229600" cy="4785395"/>
          </a:xfrm>
        </p:spPr>
        <p:txBody>
          <a:bodyPr>
            <a:normAutofit fontScale="55000" lnSpcReduction="20000"/>
          </a:bodyPr>
          <a:lstStyle/>
          <a:p>
            <a:pPr marL="354013" lvl="0" indent="-354013">
              <a:buNone/>
            </a:pPr>
            <a:r>
              <a:rPr lang="en-GB"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Causal </a:t>
            </a:r>
            <a:r>
              <a:rPr lang="en-GB"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Factors</a:t>
            </a:r>
          </a:p>
          <a:p>
            <a:pPr marL="354013" lvl="0" indent="-354013">
              <a:buNone/>
            </a:pPr>
            <a:endParaRPr lang="en-GB" b="1" dirty="0" smtClean="0">
              <a:solidFill>
                <a:schemeClr val="tx2"/>
              </a:solidFill>
            </a:endParaRPr>
          </a:p>
          <a:p>
            <a:pPr marL="354013" lvl="0" indent="-354013">
              <a:buNone/>
            </a:pPr>
            <a:r>
              <a:rPr lang="en-GB" sz="4000" b="1" dirty="0" smtClean="0">
                <a:solidFill>
                  <a:schemeClr val="tx2"/>
                </a:solidFill>
              </a:rPr>
              <a:t>2</a:t>
            </a:r>
            <a:r>
              <a:rPr lang="en-GB" sz="4000" b="1" dirty="0" smtClean="0"/>
              <a:t>.</a:t>
            </a:r>
            <a:r>
              <a:rPr lang="en-GB" sz="4000" b="1" dirty="0" smtClean="0">
                <a:solidFill>
                  <a:schemeClr val="tx2"/>
                </a:solidFill>
              </a:rPr>
              <a:t>	Affordability </a:t>
            </a:r>
            <a:r>
              <a:rPr lang="en-GB" sz="4000" b="1" dirty="0">
                <a:solidFill>
                  <a:schemeClr val="tx2"/>
                </a:solidFill>
              </a:rPr>
              <a:t>by the target end users:</a:t>
            </a:r>
            <a:endParaRPr lang="en-ZA" sz="4000" dirty="0">
              <a:solidFill>
                <a:schemeClr val="tx2"/>
              </a:solidFill>
            </a:endParaRPr>
          </a:p>
          <a:p>
            <a:pPr algn="just">
              <a:buFont typeface="Wingdings" panose="05000000000000000000" pitchFamily="2" charset="2"/>
              <a:buChar char="q"/>
            </a:pPr>
            <a:r>
              <a:rPr lang="en-GB" dirty="0"/>
              <a:t> </a:t>
            </a:r>
            <a:r>
              <a:rPr lang="en-GB" dirty="0" smtClean="0"/>
              <a:t>A </a:t>
            </a:r>
            <a:r>
              <a:rPr lang="en-GB" b="1" dirty="0"/>
              <a:t>mismatch</a:t>
            </a:r>
            <a:r>
              <a:rPr lang="en-GB" dirty="0"/>
              <a:t> between the types and pricing of </a:t>
            </a:r>
            <a:r>
              <a:rPr lang="en-GB" b="1" dirty="0" smtClean="0"/>
              <a:t>housing </a:t>
            </a:r>
            <a:r>
              <a:rPr lang="en-GB" b="1" dirty="0"/>
              <a:t>products </a:t>
            </a:r>
            <a:r>
              <a:rPr lang="en-GB" dirty="0"/>
              <a:t>that are available in the market on the one hand and the needs and </a:t>
            </a:r>
            <a:r>
              <a:rPr lang="en-GB" b="1" dirty="0"/>
              <a:t>affordability </a:t>
            </a:r>
            <a:r>
              <a:rPr lang="en-GB" dirty="0"/>
              <a:t>levels of a large section of the needy on the other hand,  especially the low to middle income earners;</a:t>
            </a:r>
            <a:endParaRPr lang="en-ZA" dirty="0"/>
          </a:p>
          <a:p>
            <a:pPr algn="just">
              <a:buFont typeface="Wingdings" panose="05000000000000000000" pitchFamily="2" charset="2"/>
              <a:buChar char="q"/>
            </a:pPr>
            <a:r>
              <a:rPr lang="en-GB" dirty="0"/>
              <a:t>Limited affordable </a:t>
            </a:r>
            <a:r>
              <a:rPr lang="en-GB" b="1" dirty="0"/>
              <a:t>housing financing </a:t>
            </a:r>
            <a:r>
              <a:rPr lang="en-GB" dirty="0"/>
              <a:t>facilities especially for the low to middle income groups; </a:t>
            </a:r>
            <a:endParaRPr lang="en-ZA" dirty="0"/>
          </a:p>
          <a:p>
            <a:pPr algn="just">
              <a:buFont typeface="Wingdings" panose="05000000000000000000" pitchFamily="2" charset="2"/>
              <a:buChar char="q"/>
            </a:pPr>
            <a:r>
              <a:rPr lang="en-US" dirty="0"/>
              <a:t>The stringent and rigid </a:t>
            </a:r>
            <a:r>
              <a:rPr lang="en-US" b="1" dirty="0"/>
              <a:t>lending requirements </a:t>
            </a:r>
            <a:r>
              <a:rPr lang="en-US" dirty="0"/>
              <a:t>of the financial market that require collateral security, and the inability of the low and lower income earners to meet such financing requirements;</a:t>
            </a:r>
            <a:endParaRPr lang="en-ZA" dirty="0" smtClean="0">
              <a:effectLst/>
            </a:endParaRPr>
          </a:p>
          <a:p>
            <a:pPr algn="just">
              <a:buFont typeface="Wingdings" panose="05000000000000000000" pitchFamily="2" charset="2"/>
              <a:buChar char="q"/>
            </a:pPr>
            <a:r>
              <a:rPr lang="en-US" b="1" dirty="0"/>
              <a:t>Unemployment</a:t>
            </a:r>
            <a:r>
              <a:rPr lang="en-US" dirty="0"/>
              <a:t> and poverty, which reduce potential buyers’ purchasing power;</a:t>
            </a:r>
            <a:endParaRPr lang="en-ZA" dirty="0" smtClean="0">
              <a:effectLst/>
            </a:endParaRPr>
          </a:p>
          <a:p>
            <a:pPr algn="just">
              <a:buFont typeface="Wingdings" panose="05000000000000000000" pitchFamily="2" charset="2"/>
              <a:buChar char="q"/>
            </a:pPr>
            <a:r>
              <a:rPr lang="en-US" dirty="0"/>
              <a:t>Overpricing and </a:t>
            </a:r>
            <a:r>
              <a:rPr lang="en-US" b="1" dirty="0"/>
              <a:t>speculative activities </a:t>
            </a:r>
            <a:r>
              <a:rPr lang="en-US" dirty="0"/>
              <a:t>by some developers due to a lack of enforcement of regulatory controls on pricing;</a:t>
            </a:r>
            <a:endParaRPr lang="en-ZA" dirty="0" smtClean="0">
              <a:effectLst/>
            </a:endParaRPr>
          </a:p>
          <a:p>
            <a:pPr algn="just">
              <a:buFont typeface="Wingdings" panose="05000000000000000000" pitchFamily="2" charset="2"/>
              <a:buChar char="q"/>
            </a:pPr>
            <a:r>
              <a:rPr lang="en-US" dirty="0"/>
              <a:t>Unclear or </a:t>
            </a:r>
            <a:r>
              <a:rPr lang="en-US" b="1" dirty="0"/>
              <a:t>lack of transparency and inclusivity </a:t>
            </a:r>
            <a:r>
              <a:rPr lang="en-US" dirty="0"/>
              <a:t>in the manner or methods in which land (serviced or un-serviced) that is earmarked or available for sale by local authorities is communicated to the broad public.</a:t>
            </a:r>
            <a:endParaRPr lang="en-GB" dirty="0"/>
          </a:p>
        </p:txBody>
      </p:sp>
      <p:pic>
        <p:nvPicPr>
          <p:cNvPr id="4"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31772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POLICY INTERVENTIONS </a:t>
            </a:r>
            <a:endParaRPr lang="en-GB"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a:xfrm>
            <a:off x="457200" y="1484784"/>
            <a:ext cx="8229600" cy="4641379"/>
          </a:xfrm>
        </p:spPr>
        <p:txBody>
          <a:bodyPr>
            <a:normAutofit/>
          </a:bodyPr>
          <a:lstStyle/>
          <a:p>
            <a:pPr marL="457200" indent="-457200" algn="just">
              <a:buFont typeface="+mj-lt"/>
              <a:buAutoNum type="arabicPeriod"/>
            </a:pPr>
            <a:r>
              <a:rPr lang="en-GB"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Policy &amp; Legal Instruments: </a:t>
            </a:r>
            <a:endParaRPr lang="en-US" sz="2400" dirty="0" smtClean="0"/>
          </a:p>
          <a:p>
            <a:pPr lvl="1" indent="-566738" algn="just">
              <a:buFont typeface="Wingdings" panose="05000000000000000000" pitchFamily="2" charset="2"/>
              <a:buChar char="q"/>
            </a:pPr>
            <a:r>
              <a:rPr lang="en-US" sz="2000" dirty="0"/>
              <a:t>Namibia Housing Policy of 1991 (revised in </a:t>
            </a:r>
            <a:r>
              <a:rPr lang="en-US" sz="2000" dirty="0" smtClean="0"/>
              <a:t>2009);</a:t>
            </a:r>
          </a:p>
          <a:p>
            <a:pPr lvl="1" indent="-566738" algn="just">
              <a:buFont typeface="Wingdings" panose="05000000000000000000" pitchFamily="2" charset="2"/>
              <a:buChar char="q"/>
            </a:pPr>
            <a:r>
              <a:rPr lang="en-US" sz="2000" dirty="0"/>
              <a:t>Local Authorities Act (Act No. 23 of 1992 as amended</a:t>
            </a:r>
            <a:r>
              <a:rPr lang="en-US" sz="2000" dirty="0" smtClean="0"/>
              <a:t>);</a:t>
            </a:r>
          </a:p>
          <a:p>
            <a:pPr lvl="1" indent="-566738" algn="just">
              <a:buFont typeface="Wingdings" panose="05000000000000000000" pitchFamily="2" charset="2"/>
              <a:buChar char="q"/>
            </a:pPr>
            <a:r>
              <a:rPr lang="en-US" sz="2000" dirty="0"/>
              <a:t>Regional Councils Act (Act No. 22 of 1992 as amended</a:t>
            </a:r>
            <a:r>
              <a:rPr lang="en-US" sz="2000" dirty="0" smtClean="0"/>
              <a:t>);</a:t>
            </a:r>
          </a:p>
          <a:p>
            <a:pPr lvl="1" indent="-566738" algn="just">
              <a:buFont typeface="Wingdings" panose="05000000000000000000" pitchFamily="2" charset="2"/>
              <a:buChar char="q"/>
            </a:pPr>
            <a:r>
              <a:rPr lang="en-US" sz="2000" dirty="0"/>
              <a:t>National Housing Enterprise Act (Act No. 5 of 1993</a:t>
            </a:r>
            <a:r>
              <a:rPr lang="en-US" sz="2000" dirty="0" smtClean="0"/>
              <a:t>);</a:t>
            </a:r>
          </a:p>
          <a:p>
            <a:pPr lvl="1" indent="-566738" algn="just">
              <a:buFont typeface="Wingdings" panose="05000000000000000000" pitchFamily="2" charset="2"/>
              <a:buChar char="q"/>
            </a:pPr>
            <a:r>
              <a:rPr lang="en-US" sz="2000" dirty="0"/>
              <a:t>National Housing Development Act (Act No. 28 of </a:t>
            </a:r>
            <a:r>
              <a:rPr lang="en-US" sz="2000" dirty="0" smtClean="0"/>
              <a:t>2000);</a:t>
            </a:r>
          </a:p>
          <a:p>
            <a:pPr lvl="1" indent="-566738" algn="just">
              <a:buFont typeface="Wingdings" panose="05000000000000000000" pitchFamily="2" charset="2"/>
              <a:buChar char="q"/>
            </a:pPr>
            <a:r>
              <a:rPr lang="en-US" sz="2000" dirty="0"/>
              <a:t>Trust Fund for Regional Development and Equity Provisions Act (Act No. 22 of 2000</a:t>
            </a:r>
            <a:r>
              <a:rPr lang="en-US" sz="2000" dirty="0" smtClean="0"/>
              <a:t>);</a:t>
            </a:r>
          </a:p>
          <a:p>
            <a:pPr lvl="1" indent="-566738" algn="just">
              <a:buFont typeface="Wingdings" panose="05000000000000000000" pitchFamily="2" charset="2"/>
              <a:buChar char="q"/>
            </a:pPr>
            <a:r>
              <a:rPr lang="en-US" sz="2000" dirty="0" smtClean="0"/>
              <a:t>New </a:t>
            </a:r>
            <a:r>
              <a:rPr lang="en-US" sz="2000" dirty="0"/>
              <a:t>Urban and Regional Planning Act (Act No. 5 of 2018</a:t>
            </a:r>
            <a:r>
              <a:rPr lang="en-US" sz="2000" dirty="0" smtClean="0"/>
              <a:t>); </a:t>
            </a:r>
          </a:p>
          <a:p>
            <a:pPr lvl="1" indent="-566738" algn="just">
              <a:buFont typeface="Wingdings" panose="05000000000000000000" pitchFamily="2" charset="2"/>
              <a:buChar char="q"/>
            </a:pPr>
            <a:r>
              <a:rPr lang="en-US" sz="2000" dirty="0"/>
              <a:t>Flexible Land Tenure Act of 2012 (Act No. 4 of 2012</a:t>
            </a:r>
            <a:r>
              <a:rPr lang="en-US" sz="2000" dirty="0" smtClean="0"/>
              <a:t>);</a:t>
            </a:r>
          </a:p>
          <a:p>
            <a:pPr lvl="1" indent="-566738" algn="just">
              <a:buFont typeface="Wingdings" panose="05000000000000000000" pitchFamily="2" charset="2"/>
              <a:buChar char="q"/>
            </a:pPr>
            <a:r>
              <a:rPr lang="en-US" sz="2000" dirty="0" smtClean="0"/>
              <a:t>Adoption </a:t>
            </a:r>
            <a:r>
              <a:rPr lang="en-US" sz="2000" dirty="0"/>
              <a:t>of a Compensation Policy, which provides for fair compensation   to communal </a:t>
            </a:r>
            <a:r>
              <a:rPr lang="en-US" sz="2000" dirty="0" smtClean="0"/>
              <a:t>landholders</a:t>
            </a:r>
            <a:endParaRPr lang="en-GB" sz="2000" dirty="0"/>
          </a:p>
        </p:txBody>
      </p:sp>
      <p:pic>
        <p:nvPicPr>
          <p:cNvPr id="4"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22964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534988" indent="-534988">
              <a:buNone/>
            </a:pPr>
            <a:r>
              <a:rPr lang="en-GB"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2. 	Targeted </a:t>
            </a:r>
            <a:r>
              <a:rPr lang="en-GB"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Programmes</a:t>
            </a:r>
          </a:p>
          <a:p>
            <a:pPr marL="0" indent="0">
              <a:buNone/>
            </a:pPr>
            <a:endParaRPr lang="en-US" sz="1800" b="1" dirty="0" smtClean="0"/>
          </a:p>
          <a:p>
            <a:pPr marL="0" indent="0">
              <a:buNone/>
            </a:pPr>
            <a:r>
              <a:rPr lang="en-US" sz="1800" b="1" dirty="0" smtClean="0"/>
              <a:t>2.1	Establishment / Proclamation </a:t>
            </a:r>
            <a:r>
              <a:rPr lang="en-US" sz="1800" b="1" dirty="0"/>
              <a:t>of Local </a:t>
            </a:r>
            <a:r>
              <a:rPr lang="en-US" sz="1800" b="1" dirty="0" smtClean="0"/>
              <a:t>Authorities</a:t>
            </a:r>
          </a:p>
          <a:p>
            <a:pPr marL="935038" lvl="1" indent="-534988">
              <a:buFont typeface="Arial" panose="020B0604020202020204" pitchFamily="34" charset="0"/>
              <a:buChar char="•"/>
            </a:pPr>
            <a:r>
              <a:rPr lang="en-US" sz="1800" dirty="0" smtClean="0"/>
              <a:t>42 new Local Authorities from 15 at independence</a:t>
            </a:r>
          </a:p>
          <a:p>
            <a:pPr marL="935038" lvl="1" indent="-534988">
              <a:buFont typeface="Arial" panose="020B0604020202020204" pitchFamily="34" charset="0"/>
              <a:buChar char="•"/>
            </a:pPr>
            <a:r>
              <a:rPr lang="en-US" sz="1800" dirty="0" smtClean="0"/>
              <a:t>411 townships (extensions) proclaimed since independence translating into some 123,400 plots countrywide;</a:t>
            </a:r>
          </a:p>
          <a:p>
            <a:pPr marL="400050" lvl="1" indent="0">
              <a:buNone/>
            </a:pPr>
            <a:endParaRPr lang="en-US" sz="1800" dirty="0" smtClean="0"/>
          </a:p>
          <a:p>
            <a:pPr marL="0" indent="0">
              <a:buNone/>
            </a:pPr>
            <a:r>
              <a:rPr lang="en-US" sz="1800" b="1" dirty="0" smtClean="0"/>
              <a:t>2.2	Land Servicing</a:t>
            </a:r>
          </a:p>
          <a:p>
            <a:pPr marL="935038" lvl="1" indent="-534988">
              <a:buFont typeface="Arial" panose="020B0604020202020204" pitchFamily="34" charset="0"/>
              <a:buChar char="•"/>
            </a:pPr>
            <a:r>
              <a:rPr lang="en-US" sz="1800" dirty="0" smtClean="0"/>
              <a:t>33,619 plots serviced during 2013/2014 to 2017/2018 FYs </a:t>
            </a:r>
          </a:p>
          <a:p>
            <a:pPr marL="400050" lvl="1" indent="0">
              <a:buNone/>
            </a:pPr>
            <a:endParaRPr lang="en-US" sz="1800" dirty="0" smtClean="0"/>
          </a:p>
          <a:p>
            <a:pPr marL="0" indent="0">
              <a:buNone/>
            </a:pPr>
            <a:r>
              <a:rPr lang="en-US" sz="1800" b="1" dirty="0" smtClean="0"/>
              <a:t>2.3	Alienation Scheme </a:t>
            </a:r>
            <a:r>
              <a:rPr lang="en-US" sz="1800" dirty="0" smtClean="0"/>
              <a:t>- </a:t>
            </a:r>
            <a:r>
              <a:rPr lang="en-US" sz="1800" dirty="0"/>
              <a:t>4,000 houses were transferred/ sold to the tenants</a:t>
            </a:r>
            <a:endParaRPr lang="en-US" sz="1800" dirty="0" smtClean="0"/>
          </a:p>
          <a:p>
            <a:pPr marL="0" indent="0">
              <a:buNone/>
            </a:pPr>
            <a:endParaRPr lang="en-US" sz="1800" b="1" dirty="0"/>
          </a:p>
          <a:p>
            <a:pPr marL="0" indent="0">
              <a:buNone/>
            </a:pPr>
            <a:r>
              <a:rPr lang="en-US" sz="1800" b="1" dirty="0" smtClean="0"/>
              <a:t>2.4	Build </a:t>
            </a:r>
            <a:r>
              <a:rPr lang="en-US" sz="1800" b="1" dirty="0"/>
              <a:t>Together </a:t>
            </a:r>
            <a:r>
              <a:rPr lang="en-US" sz="1800" b="1" dirty="0" err="1"/>
              <a:t>Programme</a:t>
            </a:r>
            <a:r>
              <a:rPr lang="en-US" sz="1800" b="1" dirty="0"/>
              <a:t> (</a:t>
            </a:r>
            <a:r>
              <a:rPr lang="en-US" sz="1800" b="1" dirty="0" err="1"/>
              <a:t>BTP</a:t>
            </a:r>
            <a:r>
              <a:rPr lang="en-US" sz="1800" b="1" dirty="0" smtClean="0"/>
              <a:t>)</a:t>
            </a:r>
          </a:p>
          <a:p>
            <a:pPr marL="935038" lvl="1" indent="-534988">
              <a:buFont typeface="Arial" panose="020B0604020202020204" pitchFamily="34" charset="0"/>
              <a:buChar char="•"/>
            </a:pPr>
            <a:r>
              <a:rPr lang="en-US" sz="1800" dirty="0"/>
              <a:t>30,400 housing units have been constructed under this </a:t>
            </a:r>
            <a:r>
              <a:rPr lang="en-US" sz="1800" dirty="0" err="1"/>
              <a:t>Programme</a:t>
            </a:r>
            <a:r>
              <a:rPr lang="en-US" sz="1800" dirty="0"/>
              <a:t> since </a:t>
            </a:r>
            <a:r>
              <a:rPr lang="en-US" sz="1800" dirty="0" smtClean="0"/>
              <a:t>inception (1992)</a:t>
            </a:r>
            <a:endParaRPr lang="en-US" sz="1800" dirty="0"/>
          </a:p>
        </p:txBody>
      </p:sp>
      <p:sp>
        <p:nvSpPr>
          <p:cNvPr id="4" name="Title 1"/>
          <p:cNvSpPr txBox="1">
            <a:spLocks/>
          </p:cNvSpPr>
          <p:nvPr/>
        </p:nvSpPr>
        <p:spPr>
          <a:xfrm>
            <a:off x="609600" y="427038"/>
            <a:ext cx="720276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POLICY INTERVENTIONS (cont..) </a:t>
            </a:r>
            <a:endParaRPr lang="en-GB"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pic>
        <p:nvPicPr>
          <p:cNvPr id="6"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21350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1045</TotalTime>
  <Words>2081</Words>
  <Application>Microsoft Office PowerPoint</Application>
  <PresentationFormat>On-screen Show (4:3)</PresentationFormat>
  <Paragraphs>204</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MINISTRY OF URBAN AND RURAL DEVELOPMENT URBAN LAND DELIVERY 2ND NATIONAL LAND CONFERENCE  K</vt:lpstr>
      <vt:lpstr>OUTLINE</vt:lpstr>
      <vt:lpstr>Overview</vt:lpstr>
      <vt:lpstr>Overview (cont..)</vt:lpstr>
      <vt:lpstr>Challenges (Backlog)</vt:lpstr>
      <vt:lpstr>Challenges (Backlog) (cont..)</vt:lpstr>
      <vt:lpstr>Challenges (Backlog) (cont..)</vt:lpstr>
      <vt:lpstr>POLICY INTERVENTIONS </vt:lpstr>
      <vt:lpstr>PowerPoint Presentation</vt:lpstr>
      <vt:lpstr>POLICY INTERVENTIONS (cont..) </vt:lpstr>
      <vt:lpstr>Budget - Expenditure</vt:lpstr>
      <vt:lpstr>INTERVENTIONS: POST – 2ND NATIONAL LAND CONFERENCE</vt:lpstr>
      <vt:lpstr>1. Pro-active, integrated and inclusive development approach </vt:lpstr>
      <vt:lpstr>2. Demand-driven Approach</vt:lpstr>
      <vt:lpstr>2. Demand-driven Approach (cont..)</vt:lpstr>
      <vt:lpstr>2. Demand-driven Approach (cont..)</vt:lpstr>
      <vt:lpstr>3. Private Sector’s Participation in Affordable housing</vt:lpstr>
      <vt:lpstr>4. Active Role of Government </vt:lpstr>
      <vt:lpstr>4. Active Role of Government (cont..)</vt:lpstr>
      <vt:lpstr>4. Active Role of Government (cont..)</vt:lpstr>
      <vt:lpstr>4. Active Role of Government (cont..)</vt:lpstr>
      <vt:lpstr>4. Active Role of Government (cont..)</vt:lpstr>
      <vt:lpstr>TRADITIONAL AUTHORITIES AND AREAS OF JURISDICTIONS</vt:lpstr>
      <vt:lpstr>Conclusion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PAPER ON URBAN LAND DELIVERY  2ND NATIONAL LAND CONFERENCE FOR NAMIBIA 1 – 5 OCTOBER 2018 WINDHOEK</dc:title>
  <dc:creator>E.P. Nafele</dc:creator>
  <cp:lastModifiedBy>E.P. Nafele</cp:lastModifiedBy>
  <cp:revision>60</cp:revision>
  <dcterms:created xsi:type="dcterms:W3CDTF">2018-10-01T14:24:15Z</dcterms:created>
  <dcterms:modified xsi:type="dcterms:W3CDTF">2018-10-02T09:37:53Z</dcterms:modified>
</cp:coreProperties>
</file>