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304" r:id="rId4"/>
    <p:sldId id="305" r:id="rId5"/>
    <p:sldId id="306" r:id="rId6"/>
    <p:sldId id="307" r:id="rId7"/>
    <p:sldId id="295" r:id="rId8"/>
    <p:sldId id="296" r:id="rId9"/>
    <p:sldId id="294" r:id="rId10"/>
    <p:sldId id="302" r:id="rId11"/>
    <p:sldId id="300" r:id="rId12"/>
    <p:sldId id="303" r:id="rId13"/>
    <p:sldId id="308" r:id="rId14"/>
    <p:sldId id="270" r:id="rId15"/>
    <p:sldId id="309" r:id="rId16"/>
    <p:sldId id="310" r:id="rId17"/>
    <p:sldId id="311" r:id="rId18"/>
    <p:sldId id="313" r:id="rId19"/>
    <p:sldId id="312" r:id="rId20"/>
    <p:sldId id="27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60"/>
  </p:normalViewPr>
  <p:slideViewPr>
    <p:cSldViewPr>
      <p:cViewPr>
        <p:scale>
          <a:sx n="50" d="100"/>
          <a:sy n="50" d="100"/>
        </p:scale>
        <p:origin x="-1884" y="-4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9182BF-9378-437D-8154-D20BB6086CE1}" type="doc">
      <dgm:prSet loTypeId="urn:microsoft.com/office/officeart/2005/8/layout/pyramid2" loCatId="pyramid" qsTypeId="urn:microsoft.com/office/officeart/2005/8/quickstyle/simple2" qsCatId="simple" csTypeId="urn:microsoft.com/office/officeart/2005/8/colors/colorful3" csCatId="colorful" phldr="1"/>
      <dgm:spPr/>
      <dgm:t>
        <a:bodyPr/>
        <a:lstStyle/>
        <a:p>
          <a:endParaRPr lang="en-GB"/>
        </a:p>
      </dgm:t>
    </dgm:pt>
    <dgm:pt modelId="{AA3C8F12-F080-4E4D-A333-C549024F2CFB}">
      <dgm:prSet phldrT="[Text]"/>
      <dgm:spPr/>
      <dgm:t>
        <a:bodyPr/>
        <a:lstStyle/>
        <a:p>
          <a:r>
            <a:rPr lang="en-GB" dirty="0" smtClean="0"/>
            <a:t>Legal framework</a:t>
          </a:r>
          <a:endParaRPr lang="en-GB" dirty="0"/>
        </a:p>
      </dgm:t>
    </dgm:pt>
    <dgm:pt modelId="{CE0B9074-6AC7-4BA7-B8FD-EF55A3F63F0D}" type="parTrans" cxnId="{75943704-4615-4125-A945-A1E0B3B24B0C}">
      <dgm:prSet/>
      <dgm:spPr/>
      <dgm:t>
        <a:bodyPr/>
        <a:lstStyle/>
        <a:p>
          <a:endParaRPr lang="en-GB"/>
        </a:p>
      </dgm:t>
    </dgm:pt>
    <dgm:pt modelId="{D4830F73-48B2-4BCC-90CE-FAD9CBE25340}" type="sibTrans" cxnId="{75943704-4615-4125-A945-A1E0B3B24B0C}">
      <dgm:prSet/>
      <dgm:spPr/>
      <dgm:t>
        <a:bodyPr/>
        <a:lstStyle/>
        <a:p>
          <a:endParaRPr lang="en-GB"/>
        </a:p>
      </dgm:t>
    </dgm:pt>
    <dgm:pt modelId="{CA0B602B-1853-4D0C-9CF7-667DADF9EF79}">
      <dgm:prSet phldrT="[Text]"/>
      <dgm:spPr/>
      <dgm:t>
        <a:bodyPr/>
        <a:lstStyle/>
        <a:p>
          <a:r>
            <a:rPr lang="en-GB" dirty="0" smtClean="0"/>
            <a:t>Land delivery process</a:t>
          </a:r>
          <a:endParaRPr lang="en-GB" dirty="0"/>
        </a:p>
      </dgm:t>
    </dgm:pt>
    <dgm:pt modelId="{17B78E73-3924-4EF7-9FEC-FEFA62514DCE}" type="parTrans" cxnId="{D06A5B30-28C8-4E0D-8FE3-25A4B9E80F9C}">
      <dgm:prSet/>
      <dgm:spPr/>
      <dgm:t>
        <a:bodyPr/>
        <a:lstStyle/>
        <a:p>
          <a:endParaRPr lang="en-GB"/>
        </a:p>
      </dgm:t>
    </dgm:pt>
    <dgm:pt modelId="{2A88A6A8-FCCF-46E2-A418-D208A5C21481}" type="sibTrans" cxnId="{D06A5B30-28C8-4E0D-8FE3-25A4B9E80F9C}">
      <dgm:prSet/>
      <dgm:spPr/>
      <dgm:t>
        <a:bodyPr/>
        <a:lstStyle/>
        <a:p>
          <a:endParaRPr lang="en-GB"/>
        </a:p>
      </dgm:t>
    </dgm:pt>
    <dgm:pt modelId="{AB766CD2-C0CC-4F3C-99ED-ACEA3EE8A1A7}">
      <dgm:prSet phldrT="[Text]"/>
      <dgm:spPr/>
      <dgm:t>
        <a:bodyPr/>
        <a:lstStyle/>
        <a:p>
          <a:r>
            <a:rPr lang="en-GB" dirty="0" smtClean="0"/>
            <a:t>Urban land pricing</a:t>
          </a:r>
          <a:endParaRPr lang="en-GB" dirty="0"/>
        </a:p>
      </dgm:t>
    </dgm:pt>
    <dgm:pt modelId="{360CD997-D5B3-4463-A4BA-EF3618640264}" type="parTrans" cxnId="{2ACFFEE7-D4FD-41F0-9D0F-E741CD957F55}">
      <dgm:prSet/>
      <dgm:spPr/>
      <dgm:t>
        <a:bodyPr/>
        <a:lstStyle/>
        <a:p>
          <a:endParaRPr lang="en-GB"/>
        </a:p>
      </dgm:t>
    </dgm:pt>
    <dgm:pt modelId="{72B891C5-F374-474D-B25F-917D9CAA9196}" type="sibTrans" cxnId="{2ACFFEE7-D4FD-41F0-9D0F-E741CD957F55}">
      <dgm:prSet/>
      <dgm:spPr/>
      <dgm:t>
        <a:bodyPr/>
        <a:lstStyle/>
        <a:p>
          <a:endParaRPr lang="en-GB"/>
        </a:p>
      </dgm:t>
    </dgm:pt>
    <dgm:pt modelId="{4D6F589D-C98C-4BC3-8D91-42678E2C05E6}">
      <dgm:prSet/>
      <dgm:spPr/>
      <dgm:t>
        <a:bodyPr/>
        <a:lstStyle/>
        <a:p>
          <a:r>
            <a:rPr lang="en-GB" dirty="0" smtClean="0"/>
            <a:t>Conclusion &amp; recommendations</a:t>
          </a:r>
          <a:endParaRPr lang="en-GB" dirty="0"/>
        </a:p>
      </dgm:t>
    </dgm:pt>
    <dgm:pt modelId="{0B1A44D5-1BB0-409E-8DE2-222B32E5EE73}" type="parTrans" cxnId="{613135F3-9B78-4216-93E4-694C0DAE9734}">
      <dgm:prSet/>
      <dgm:spPr/>
      <dgm:t>
        <a:bodyPr/>
        <a:lstStyle/>
        <a:p>
          <a:endParaRPr lang="en-GB"/>
        </a:p>
      </dgm:t>
    </dgm:pt>
    <dgm:pt modelId="{5BB3E07F-D69D-474D-A782-45D70D8195C6}" type="sibTrans" cxnId="{613135F3-9B78-4216-93E4-694C0DAE9734}">
      <dgm:prSet/>
      <dgm:spPr/>
      <dgm:t>
        <a:bodyPr/>
        <a:lstStyle/>
        <a:p>
          <a:endParaRPr lang="en-GB"/>
        </a:p>
      </dgm:t>
    </dgm:pt>
    <dgm:pt modelId="{0ABCC697-B150-4ED5-BF37-C01C5367AD01}" type="pres">
      <dgm:prSet presAssocID="{1E9182BF-9378-437D-8154-D20BB6086CE1}" presName="compositeShape" presStyleCnt="0">
        <dgm:presLayoutVars>
          <dgm:dir/>
          <dgm:resizeHandles/>
        </dgm:presLayoutVars>
      </dgm:prSet>
      <dgm:spPr/>
      <dgm:t>
        <a:bodyPr/>
        <a:lstStyle/>
        <a:p>
          <a:endParaRPr lang="en-GB"/>
        </a:p>
      </dgm:t>
    </dgm:pt>
    <dgm:pt modelId="{F1632705-4F47-49F1-8628-E97EBD82686D}" type="pres">
      <dgm:prSet presAssocID="{1E9182BF-9378-437D-8154-D20BB6086CE1}" presName="pyramid" presStyleLbl="node1" presStyleIdx="0" presStyleCnt="1"/>
      <dgm:spPr>
        <a:solidFill>
          <a:schemeClr val="accent6">
            <a:lumMod val="75000"/>
          </a:schemeClr>
        </a:solidFill>
      </dgm:spPr>
      <dgm:t>
        <a:bodyPr/>
        <a:lstStyle/>
        <a:p>
          <a:endParaRPr lang="en-GB"/>
        </a:p>
      </dgm:t>
    </dgm:pt>
    <dgm:pt modelId="{C1FA3344-B9F6-42ED-A6D5-8EC1686B74F1}" type="pres">
      <dgm:prSet presAssocID="{1E9182BF-9378-437D-8154-D20BB6086CE1}" presName="theList" presStyleCnt="0"/>
      <dgm:spPr/>
      <dgm:t>
        <a:bodyPr/>
        <a:lstStyle/>
        <a:p>
          <a:endParaRPr lang="en-GB"/>
        </a:p>
      </dgm:t>
    </dgm:pt>
    <dgm:pt modelId="{4001D9B3-54BB-40AB-9C56-DF10CA0FDA5E}" type="pres">
      <dgm:prSet presAssocID="{AA3C8F12-F080-4E4D-A333-C549024F2CFB}" presName="aNode" presStyleLbl="fgAcc1" presStyleIdx="0" presStyleCnt="4">
        <dgm:presLayoutVars>
          <dgm:bulletEnabled val="1"/>
        </dgm:presLayoutVars>
      </dgm:prSet>
      <dgm:spPr/>
      <dgm:t>
        <a:bodyPr/>
        <a:lstStyle/>
        <a:p>
          <a:endParaRPr lang="en-GB"/>
        </a:p>
      </dgm:t>
    </dgm:pt>
    <dgm:pt modelId="{0AD311F6-D79D-4255-9F57-D3D08299D8A7}" type="pres">
      <dgm:prSet presAssocID="{AA3C8F12-F080-4E4D-A333-C549024F2CFB}" presName="aSpace" presStyleCnt="0"/>
      <dgm:spPr/>
      <dgm:t>
        <a:bodyPr/>
        <a:lstStyle/>
        <a:p>
          <a:endParaRPr lang="en-GB"/>
        </a:p>
      </dgm:t>
    </dgm:pt>
    <dgm:pt modelId="{B1B6DF62-22B1-42E4-82C1-785458DCA5F5}" type="pres">
      <dgm:prSet presAssocID="{CA0B602B-1853-4D0C-9CF7-667DADF9EF79}" presName="aNode" presStyleLbl="fgAcc1" presStyleIdx="1" presStyleCnt="4">
        <dgm:presLayoutVars>
          <dgm:bulletEnabled val="1"/>
        </dgm:presLayoutVars>
      </dgm:prSet>
      <dgm:spPr/>
      <dgm:t>
        <a:bodyPr/>
        <a:lstStyle/>
        <a:p>
          <a:endParaRPr lang="en-GB"/>
        </a:p>
      </dgm:t>
    </dgm:pt>
    <dgm:pt modelId="{C80C1AFE-B0D2-44DB-9783-EA1E2B0229E2}" type="pres">
      <dgm:prSet presAssocID="{CA0B602B-1853-4D0C-9CF7-667DADF9EF79}" presName="aSpace" presStyleCnt="0"/>
      <dgm:spPr/>
      <dgm:t>
        <a:bodyPr/>
        <a:lstStyle/>
        <a:p>
          <a:endParaRPr lang="en-GB"/>
        </a:p>
      </dgm:t>
    </dgm:pt>
    <dgm:pt modelId="{F94DB398-6DF3-47B6-9764-28F31A871BE5}" type="pres">
      <dgm:prSet presAssocID="{AB766CD2-C0CC-4F3C-99ED-ACEA3EE8A1A7}" presName="aNode" presStyleLbl="fgAcc1" presStyleIdx="2" presStyleCnt="4">
        <dgm:presLayoutVars>
          <dgm:bulletEnabled val="1"/>
        </dgm:presLayoutVars>
      </dgm:prSet>
      <dgm:spPr/>
      <dgm:t>
        <a:bodyPr/>
        <a:lstStyle/>
        <a:p>
          <a:endParaRPr lang="en-GB"/>
        </a:p>
      </dgm:t>
    </dgm:pt>
    <dgm:pt modelId="{1DB0E911-15DC-42C0-AA40-888F1B7C5AA2}" type="pres">
      <dgm:prSet presAssocID="{AB766CD2-C0CC-4F3C-99ED-ACEA3EE8A1A7}" presName="aSpace" presStyleCnt="0"/>
      <dgm:spPr/>
      <dgm:t>
        <a:bodyPr/>
        <a:lstStyle/>
        <a:p>
          <a:endParaRPr lang="en-GB"/>
        </a:p>
      </dgm:t>
    </dgm:pt>
    <dgm:pt modelId="{C7B6E3DA-3C16-46CC-9C62-3764FE1D5548}" type="pres">
      <dgm:prSet presAssocID="{4D6F589D-C98C-4BC3-8D91-42678E2C05E6}" presName="aNode" presStyleLbl="fgAcc1" presStyleIdx="3" presStyleCnt="4">
        <dgm:presLayoutVars>
          <dgm:bulletEnabled val="1"/>
        </dgm:presLayoutVars>
      </dgm:prSet>
      <dgm:spPr/>
      <dgm:t>
        <a:bodyPr/>
        <a:lstStyle/>
        <a:p>
          <a:endParaRPr lang="en-GB"/>
        </a:p>
      </dgm:t>
    </dgm:pt>
    <dgm:pt modelId="{B03C2A63-F5B2-4001-902F-DDBF1A563501}" type="pres">
      <dgm:prSet presAssocID="{4D6F589D-C98C-4BC3-8D91-42678E2C05E6}" presName="aSpace" presStyleCnt="0"/>
      <dgm:spPr/>
      <dgm:t>
        <a:bodyPr/>
        <a:lstStyle/>
        <a:p>
          <a:endParaRPr lang="en-GB"/>
        </a:p>
      </dgm:t>
    </dgm:pt>
  </dgm:ptLst>
  <dgm:cxnLst>
    <dgm:cxn modelId="{1A6F3463-D23E-4925-A4B2-29ECB4CBFEC6}" type="presOf" srcId="{AA3C8F12-F080-4E4D-A333-C549024F2CFB}" destId="{4001D9B3-54BB-40AB-9C56-DF10CA0FDA5E}" srcOrd="0" destOrd="0" presId="urn:microsoft.com/office/officeart/2005/8/layout/pyramid2"/>
    <dgm:cxn modelId="{8902EE8E-72AA-4728-A692-329102CE36F3}" type="presOf" srcId="{CA0B602B-1853-4D0C-9CF7-667DADF9EF79}" destId="{B1B6DF62-22B1-42E4-82C1-785458DCA5F5}" srcOrd="0" destOrd="0" presId="urn:microsoft.com/office/officeart/2005/8/layout/pyramid2"/>
    <dgm:cxn modelId="{EC78B8C6-A93C-47EA-9848-CDDBD1370947}" type="presOf" srcId="{4D6F589D-C98C-4BC3-8D91-42678E2C05E6}" destId="{C7B6E3DA-3C16-46CC-9C62-3764FE1D5548}" srcOrd="0" destOrd="0" presId="urn:microsoft.com/office/officeart/2005/8/layout/pyramid2"/>
    <dgm:cxn modelId="{5BD4873D-9A02-4693-BAF3-8290490C7FCC}" type="presOf" srcId="{AB766CD2-C0CC-4F3C-99ED-ACEA3EE8A1A7}" destId="{F94DB398-6DF3-47B6-9764-28F31A871BE5}" srcOrd="0" destOrd="0" presId="urn:microsoft.com/office/officeart/2005/8/layout/pyramid2"/>
    <dgm:cxn modelId="{613135F3-9B78-4216-93E4-694C0DAE9734}" srcId="{1E9182BF-9378-437D-8154-D20BB6086CE1}" destId="{4D6F589D-C98C-4BC3-8D91-42678E2C05E6}" srcOrd="3" destOrd="0" parTransId="{0B1A44D5-1BB0-409E-8DE2-222B32E5EE73}" sibTransId="{5BB3E07F-D69D-474D-A782-45D70D8195C6}"/>
    <dgm:cxn modelId="{1EBA69A0-95F6-4848-822E-10D32636629B}" type="presOf" srcId="{1E9182BF-9378-437D-8154-D20BB6086CE1}" destId="{0ABCC697-B150-4ED5-BF37-C01C5367AD01}" srcOrd="0" destOrd="0" presId="urn:microsoft.com/office/officeart/2005/8/layout/pyramid2"/>
    <dgm:cxn modelId="{2ACFFEE7-D4FD-41F0-9D0F-E741CD957F55}" srcId="{1E9182BF-9378-437D-8154-D20BB6086CE1}" destId="{AB766CD2-C0CC-4F3C-99ED-ACEA3EE8A1A7}" srcOrd="2" destOrd="0" parTransId="{360CD997-D5B3-4463-A4BA-EF3618640264}" sibTransId="{72B891C5-F374-474D-B25F-917D9CAA9196}"/>
    <dgm:cxn modelId="{D06A5B30-28C8-4E0D-8FE3-25A4B9E80F9C}" srcId="{1E9182BF-9378-437D-8154-D20BB6086CE1}" destId="{CA0B602B-1853-4D0C-9CF7-667DADF9EF79}" srcOrd="1" destOrd="0" parTransId="{17B78E73-3924-4EF7-9FEC-FEFA62514DCE}" sibTransId="{2A88A6A8-FCCF-46E2-A418-D208A5C21481}"/>
    <dgm:cxn modelId="{75943704-4615-4125-A945-A1E0B3B24B0C}" srcId="{1E9182BF-9378-437D-8154-D20BB6086CE1}" destId="{AA3C8F12-F080-4E4D-A333-C549024F2CFB}" srcOrd="0" destOrd="0" parTransId="{CE0B9074-6AC7-4BA7-B8FD-EF55A3F63F0D}" sibTransId="{D4830F73-48B2-4BCC-90CE-FAD9CBE25340}"/>
    <dgm:cxn modelId="{A0A18838-8F61-496B-8542-FD7B076C9501}" type="presParOf" srcId="{0ABCC697-B150-4ED5-BF37-C01C5367AD01}" destId="{F1632705-4F47-49F1-8628-E97EBD82686D}" srcOrd="0" destOrd="0" presId="urn:microsoft.com/office/officeart/2005/8/layout/pyramid2"/>
    <dgm:cxn modelId="{035957B5-90F2-4E8F-9D70-DF3FF52A9B59}" type="presParOf" srcId="{0ABCC697-B150-4ED5-BF37-C01C5367AD01}" destId="{C1FA3344-B9F6-42ED-A6D5-8EC1686B74F1}" srcOrd="1" destOrd="0" presId="urn:microsoft.com/office/officeart/2005/8/layout/pyramid2"/>
    <dgm:cxn modelId="{85491B58-3D81-43E6-BDFF-15B3905A081C}" type="presParOf" srcId="{C1FA3344-B9F6-42ED-A6D5-8EC1686B74F1}" destId="{4001D9B3-54BB-40AB-9C56-DF10CA0FDA5E}" srcOrd="0" destOrd="0" presId="urn:microsoft.com/office/officeart/2005/8/layout/pyramid2"/>
    <dgm:cxn modelId="{54E3D1E3-0544-4D14-8811-A09C4EE5DDA1}" type="presParOf" srcId="{C1FA3344-B9F6-42ED-A6D5-8EC1686B74F1}" destId="{0AD311F6-D79D-4255-9F57-D3D08299D8A7}" srcOrd="1" destOrd="0" presId="urn:microsoft.com/office/officeart/2005/8/layout/pyramid2"/>
    <dgm:cxn modelId="{61B11403-2F72-458F-AB6F-86C365920731}" type="presParOf" srcId="{C1FA3344-B9F6-42ED-A6D5-8EC1686B74F1}" destId="{B1B6DF62-22B1-42E4-82C1-785458DCA5F5}" srcOrd="2" destOrd="0" presId="urn:microsoft.com/office/officeart/2005/8/layout/pyramid2"/>
    <dgm:cxn modelId="{30A75B08-B505-41E3-B8C3-45B51C4CA817}" type="presParOf" srcId="{C1FA3344-B9F6-42ED-A6D5-8EC1686B74F1}" destId="{C80C1AFE-B0D2-44DB-9783-EA1E2B0229E2}" srcOrd="3" destOrd="0" presId="urn:microsoft.com/office/officeart/2005/8/layout/pyramid2"/>
    <dgm:cxn modelId="{16E0EB6D-CB51-4444-91B4-6665BA453576}" type="presParOf" srcId="{C1FA3344-B9F6-42ED-A6D5-8EC1686B74F1}" destId="{F94DB398-6DF3-47B6-9764-28F31A871BE5}" srcOrd="4" destOrd="0" presId="urn:microsoft.com/office/officeart/2005/8/layout/pyramid2"/>
    <dgm:cxn modelId="{BDDB1360-EBBE-4AE1-8D99-BC1E8181C65C}" type="presParOf" srcId="{C1FA3344-B9F6-42ED-A6D5-8EC1686B74F1}" destId="{1DB0E911-15DC-42C0-AA40-888F1B7C5AA2}" srcOrd="5" destOrd="0" presId="urn:microsoft.com/office/officeart/2005/8/layout/pyramid2"/>
    <dgm:cxn modelId="{0246B3AE-F1A8-46A2-82AF-79FCDF1B0252}" type="presParOf" srcId="{C1FA3344-B9F6-42ED-A6D5-8EC1686B74F1}" destId="{C7B6E3DA-3C16-46CC-9C62-3764FE1D5548}" srcOrd="6" destOrd="0" presId="urn:microsoft.com/office/officeart/2005/8/layout/pyramid2"/>
    <dgm:cxn modelId="{AAF6B9C4-7D5E-4C9B-B6E9-392CA6B44E87}" type="presParOf" srcId="{C1FA3344-B9F6-42ED-A6D5-8EC1686B74F1}" destId="{B03C2A63-F5B2-4001-902F-DDBF1A563501}" srcOrd="7" destOrd="0" presId="urn:microsoft.com/office/officeart/2005/8/layout/pyramid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9100B8-D8FD-4F17-B89E-FCD3A608081E}" type="doc">
      <dgm:prSet loTypeId="urn:microsoft.com/office/officeart/2011/layout/HexagonRadial" loCatId="cycle" qsTypeId="urn:microsoft.com/office/officeart/2005/8/quickstyle/simple1" qsCatId="simple" csTypeId="urn:microsoft.com/office/officeart/2005/8/colors/colorful3" csCatId="colorful" phldr="1"/>
      <dgm:spPr/>
      <dgm:t>
        <a:bodyPr/>
        <a:lstStyle/>
        <a:p>
          <a:endParaRPr lang="en-GB"/>
        </a:p>
      </dgm:t>
    </dgm:pt>
    <dgm:pt modelId="{E3FB689D-81DF-4604-ADB8-6B8F85AA820B}">
      <dgm:prSet phldrT="[Text]" custT="1"/>
      <dgm:spPr/>
      <dgm:t>
        <a:bodyPr/>
        <a:lstStyle/>
        <a:p>
          <a:r>
            <a:rPr lang="en-GB" sz="1800" dirty="0" smtClean="0"/>
            <a:t>Land Delivery</a:t>
          </a:r>
          <a:endParaRPr lang="en-GB" sz="1800" dirty="0"/>
        </a:p>
      </dgm:t>
    </dgm:pt>
    <dgm:pt modelId="{11B2ECFF-A689-4CB4-BCA4-78DC7C3F5902}" type="parTrans" cxnId="{54AEE377-DFA1-4F1F-9CF9-D0ED32032C79}">
      <dgm:prSet/>
      <dgm:spPr/>
      <dgm:t>
        <a:bodyPr/>
        <a:lstStyle/>
        <a:p>
          <a:endParaRPr lang="en-GB" sz="1800"/>
        </a:p>
      </dgm:t>
    </dgm:pt>
    <dgm:pt modelId="{874C217E-0537-48D0-8A3F-CCB8AF49FB20}" type="sibTrans" cxnId="{54AEE377-DFA1-4F1F-9CF9-D0ED32032C79}">
      <dgm:prSet/>
      <dgm:spPr/>
      <dgm:t>
        <a:bodyPr/>
        <a:lstStyle/>
        <a:p>
          <a:endParaRPr lang="en-GB" sz="1800"/>
        </a:p>
      </dgm:t>
    </dgm:pt>
    <dgm:pt modelId="{6CB9D5B8-6D08-4646-B41E-72D04DED4B94}">
      <dgm:prSet phldrT="[Text]" custT="1"/>
      <dgm:spPr/>
      <dgm:t>
        <a:bodyPr/>
        <a:lstStyle/>
        <a:p>
          <a:r>
            <a:rPr lang="en-GB" sz="1800" dirty="0" smtClean="0"/>
            <a:t>Town Planning</a:t>
          </a:r>
          <a:endParaRPr lang="en-GB" sz="1800" dirty="0"/>
        </a:p>
      </dgm:t>
    </dgm:pt>
    <dgm:pt modelId="{7671DBCA-01E8-48BD-A1FC-5DF9600E9605}" type="parTrans" cxnId="{88C19F5D-4F7A-4EE3-90FE-9CDB0C8E5BA5}">
      <dgm:prSet/>
      <dgm:spPr/>
      <dgm:t>
        <a:bodyPr/>
        <a:lstStyle/>
        <a:p>
          <a:endParaRPr lang="en-GB" sz="1800"/>
        </a:p>
      </dgm:t>
    </dgm:pt>
    <dgm:pt modelId="{01D08817-D3B1-42DE-A472-381308F631E7}" type="sibTrans" cxnId="{88C19F5D-4F7A-4EE3-90FE-9CDB0C8E5BA5}">
      <dgm:prSet/>
      <dgm:spPr/>
      <dgm:t>
        <a:bodyPr/>
        <a:lstStyle/>
        <a:p>
          <a:endParaRPr lang="en-GB" sz="1800"/>
        </a:p>
      </dgm:t>
    </dgm:pt>
    <dgm:pt modelId="{2158C29F-6F24-45C9-AF35-87FDBB140BEA}">
      <dgm:prSet phldrT="[Text]" custT="1"/>
      <dgm:spPr/>
      <dgm:t>
        <a:bodyPr/>
        <a:lstStyle/>
        <a:p>
          <a:r>
            <a:rPr lang="en-GB" sz="1800" dirty="0" smtClean="0"/>
            <a:t>Land Surveying</a:t>
          </a:r>
          <a:endParaRPr lang="en-GB" sz="1800" dirty="0"/>
        </a:p>
      </dgm:t>
    </dgm:pt>
    <dgm:pt modelId="{0F62C89D-0B4F-4780-8516-2F137A039C82}" type="parTrans" cxnId="{E6B70233-3869-4BA4-A7E0-F389F4912A6D}">
      <dgm:prSet/>
      <dgm:spPr/>
      <dgm:t>
        <a:bodyPr/>
        <a:lstStyle/>
        <a:p>
          <a:endParaRPr lang="en-GB" sz="1800"/>
        </a:p>
      </dgm:t>
    </dgm:pt>
    <dgm:pt modelId="{1F1C0FB8-B3BD-4F76-8A64-B96B13F20225}" type="sibTrans" cxnId="{E6B70233-3869-4BA4-A7E0-F389F4912A6D}">
      <dgm:prSet/>
      <dgm:spPr/>
      <dgm:t>
        <a:bodyPr/>
        <a:lstStyle/>
        <a:p>
          <a:endParaRPr lang="en-GB" sz="1800"/>
        </a:p>
      </dgm:t>
    </dgm:pt>
    <dgm:pt modelId="{7765A7B6-1D62-4E1D-8AF1-B1D84F55F6CD}">
      <dgm:prSet phldrT="[Text]" custT="1"/>
      <dgm:spPr/>
      <dgm:t>
        <a:bodyPr/>
        <a:lstStyle/>
        <a:p>
          <a:r>
            <a:rPr lang="en-GB" sz="1800" dirty="0" smtClean="0"/>
            <a:t>Environmental Clearance</a:t>
          </a:r>
          <a:endParaRPr lang="en-GB" sz="1800" dirty="0"/>
        </a:p>
      </dgm:t>
    </dgm:pt>
    <dgm:pt modelId="{B7780263-CA5A-4A07-A372-5191771CF042}" type="parTrans" cxnId="{A26CC3BF-3873-43DA-818A-3DD554A38ADF}">
      <dgm:prSet/>
      <dgm:spPr/>
      <dgm:t>
        <a:bodyPr/>
        <a:lstStyle/>
        <a:p>
          <a:endParaRPr lang="en-GB" sz="1800"/>
        </a:p>
      </dgm:t>
    </dgm:pt>
    <dgm:pt modelId="{A91040D9-62B1-440A-8564-1BB444973977}" type="sibTrans" cxnId="{A26CC3BF-3873-43DA-818A-3DD554A38ADF}">
      <dgm:prSet/>
      <dgm:spPr/>
      <dgm:t>
        <a:bodyPr/>
        <a:lstStyle/>
        <a:p>
          <a:endParaRPr lang="en-GB" sz="1800"/>
        </a:p>
      </dgm:t>
    </dgm:pt>
    <dgm:pt modelId="{BE393CA5-EDAE-4AAE-9224-4C0FFE104FEF}">
      <dgm:prSet phldrT="[Text]" custT="1"/>
      <dgm:spPr/>
      <dgm:t>
        <a:bodyPr/>
        <a:lstStyle/>
        <a:p>
          <a:r>
            <a:rPr lang="en-GB" sz="1800" dirty="0" smtClean="0"/>
            <a:t>Engineering services</a:t>
          </a:r>
          <a:endParaRPr lang="en-GB" sz="1800" dirty="0"/>
        </a:p>
      </dgm:t>
    </dgm:pt>
    <dgm:pt modelId="{875B69C6-8EA8-4D57-B414-14EF2F19719E}" type="parTrans" cxnId="{98934427-CDD5-40F6-B23A-C580B8E3F284}">
      <dgm:prSet/>
      <dgm:spPr/>
      <dgm:t>
        <a:bodyPr/>
        <a:lstStyle/>
        <a:p>
          <a:endParaRPr lang="en-GB" sz="1800"/>
        </a:p>
      </dgm:t>
    </dgm:pt>
    <dgm:pt modelId="{BBB41F3D-E855-4B1F-9279-C35F8D9EE146}" type="sibTrans" cxnId="{98934427-CDD5-40F6-B23A-C580B8E3F284}">
      <dgm:prSet/>
      <dgm:spPr/>
      <dgm:t>
        <a:bodyPr/>
        <a:lstStyle/>
        <a:p>
          <a:endParaRPr lang="en-GB" sz="1800"/>
        </a:p>
      </dgm:t>
    </dgm:pt>
    <dgm:pt modelId="{2026F15D-A26B-4D0E-A880-CA85EA3448A8}">
      <dgm:prSet phldrT="[Text]" custT="1"/>
      <dgm:spPr/>
      <dgm:t>
        <a:bodyPr/>
        <a:lstStyle/>
        <a:p>
          <a:r>
            <a:rPr lang="en-GB" altLang="en-US" sz="1800" b="0" dirty="0" smtClean="0">
              <a:latin typeface="Franklin Gothic Book" panose="020B0503020102020204" pitchFamily="34" charset="0"/>
            </a:rPr>
            <a:t>Services construction</a:t>
          </a:r>
          <a:endParaRPr lang="en-GB" sz="1800" b="0" dirty="0"/>
        </a:p>
      </dgm:t>
    </dgm:pt>
    <dgm:pt modelId="{1DA37487-4DB2-41D0-8940-420399107830}" type="parTrans" cxnId="{DB551ADD-37F5-453A-8DE1-EE5B2B218088}">
      <dgm:prSet/>
      <dgm:spPr/>
      <dgm:t>
        <a:bodyPr/>
        <a:lstStyle/>
        <a:p>
          <a:endParaRPr lang="en-GB" sz="1800"/>
        </a:p>
      </dgm:t>
    </dgm:pt>
    <dgm:pt modelId="{1DF2713F-BE78-40E8-AE41-82618B66C4C5}" type="sibTrans" cxnId="{DB551ADD-37F5-453A-8DE1-EE5B2B218088}">
      <dgm:prSet/>
      <dgm:spPr/>
      <dgm:t>
        <a:bodyPr/>
        <a:lstStyle/>
        <a:p>
          <a:endParaRPr lang="en-GB" sz="1800"/>
        </a:p>
      </dgm:t>
    </dgm:pt>
    <dgm:pt modelId="{D612BD14-EB3A-400C-9DE9-E07E549C69F9}">
      <dgm:prSet phldrT="[Text]" custT="1"/>
      <dgm:spPr/>
      <dgm:t>
        <a:bodyPr/>
        <a:lstStyle/>
        <a:p>
          <a:r>
            <a:rPr lang="en-GB" altLang="en-US" sz="1800" b="0" dirty="0" smtClean="0">
              <a:latin typeface="Franklin Gothic Book" panose="020B0503020102020204" pitchFamily="34" charset="0"/>
            </a:rPr>
            <a:t>Mortgaging /registration</a:t>
          </a:r>
          <a:endParaRPr lang="en-GB" sz="1800" b="0" dirty="0"/>
        </a:p>
      </dgm:t>
    </dgm:pt>
    <dgm:pt modelId="{8DF851F1-724C-4C7B-AFCF-59CF889D177C}" type="parTrans" cxnId="{3ECFE5A0-0235-4A75-8F70-4B76D31E28AA}">
      <dgm:prSet/>
      <dgm:spPr/>
      <dgm:t>
        <a:bodyPr/>
        <a:lstStyle/>
        <a:p>
          <a:endParaRPr lang="en-GB" sz="1800"/>
        </a:p>
      </dgm:t>
    </dgm:pt>
    <dgm:pt modelId="{CDCBE87B-2661-451D-B38B-190B5983DE78}" type="sibTrans" cxnId="{3ECFE5A0-0235-4A75-8F70-4B76D31E28AA}">
      <dgm:prSet/>
      <dgm:spPr/>
      <dgm:t>
        <a:bodyPr/>
        <a:lstStyle/>
        <a:p>
          <a:endParaRPr lang="en-GB" sz="1800"/>
        </a:p>
      </dgm:t>
    </dgm:pt>
    <dgm:pt modelId="{92C1777D-60FF-4B42-935E-8EBCA6B2498F}" type="pres">
      <dgm:prSet presAssocID="{249100B8-D8FD-4F17-B89E-FCD3A608081E}" presName="Name0" presStyleCnt="0">
        <dgm:presLayoutVars>
          <dgm:chMax val="1"/>
          <dgm:chPref val="1"/>
          <dgm:dir/>
          <dgm:animOne val="branch"/>
          <dgm:animLvl val="lvl"/>
        </dgm:presLayoutVars>
      </dgm:prSet>
      <dgm:spPr/>
      <dgm:t>
        <a:bodyPr/>
        <a:lstStyle/>
        <a:p>
          <a:endParaRPr lang="en-GB"/>
        </a:p>
      </dgm:t>
    </dgm:pt>
    <dgm:pt modelId="{1B7A606F-4025-4ECF-9915-A19B7BAEEF46}" type="pres">
      <dgm:prSet presAssocID="{E3FB689D-81DF-4604-ADB8-6B8F85AA820B}" presName="Parent" presStyleLbl="node0" presStyleIdx="0" presStyleCnt="1">
        <dgm:presLayoutVars>
          <dgm:chMax val="6"/>
          <dgm:chPref val="6"/>
        </dgm:presLayoutVars>
      </dgm:prSet>
      <dgm:spPr/>
      <dgm:t>
        <a:bodyPr/>
        <a:lstStyle/>
        <a:p>
          <a:endParaRPr lang="en-GB"/>
        </a:p>
      </dgm:t>
    </dgm:pt>
    <dgm:pt modelId="{2995A63A-DC68-45A1-B67E-5729C8424D10}" type="pres">
      <dgm:prSet presAssocID="{6CB9D5B8-6D08-4646-B41E-72D04DED4B94}" presName="Accent1" presStyleCnt="0"/>
      <dgm:spPr/>
    </dgm:pt>
    <dgm:pt modelId="{9BD580DD-6F4E-4E1A-BA3B-EA78D32D2331}" type="pres">
      <dgm:prSet presAssocID="{6CB9D5B8-6D08-4646-B41E-72D04DED4B94}" presName="Accent" presStyleLbl="bgShp" presStyleIdx="0" presStyleCnt="6"/>
      <dgm:spPr/>
    </dgm:pt>
    <dgm:pt modelId="{4F2F04AE-BE22-494F-AD0A-657AAA9C6F34}" type="pres">
      <dgm:prSet presAssocID="{6CB9D5B8-6D08-4646-B41E-72D04DED4B94}" presName="Child1" presStyleLbl="node1" presStyleIdx="0" presStyleCnt="6">
        <dgm:presLayoutVars>
          <dgm:chMax val="0"/>
          <dgm:chPref val="0"/>
          <dgm:bulletEnabled val="1"/>
        </dgm:presLayoutVars>
      </dgm:prSet>
      <dgm:spPr/>
      <dgm:t>
        <a:bodyPr/>
        <a:lstStyle/>
        <a:p>
          <a:endParaRPr lang="en-GB"/>
        </a:p>
      </dgm:t>
    </dgm:pt>
    <dgm:pt modelId="{8B5E7057-2C13-4959-BB3C-F5CD870AFCB2}" type="pres">
      <dgm:prSet presAssocID="{2158C29F-6F24-45C9-AF35-87FDBB140BEA}" presName="Accent2" presStyleCnt="0"/>
      <dgm:spPr/>
    </dgm:pt>
    <dgm:pt modelId="{5ACF8916-A1C1-4048-BB18-28FC662D94AE}" type="pres">
      <dgm:prSet presAssocID="{2158C29F-6F24-45C9-AF35-87FDBB140BEA}" presName="Accent" presStyleLbl="bgShp" presStyleIdx="1" presStyleCnt="6"/>
      <dgm:spPr/>
    </dgm:pt>
    <dgm:pt modelId="{33F2A85A-3EA3-4A98-A4D0-26F3690E0002}" type="pres">
      <dgm:prSet presAssocID="{2158C29F-6F24-45C9-AF35-87FDBB140BEA}" presName="Child2" presStyleLbl="node1" presStyleIdx="1" presStyleCnt="6" custLinFactNeighborX="259" custLinFactNeighborY="780">
        <dgm:presLayoutVars>
          <dgm:chMax val="0"/>
          <dgm:chPref val="0"/>
          <dgm:bulletEnabled val="1"/>
        </dgm:presLayoutVars>
      </dgm:prSet>
      <dgm:spPr/>
      <dgm:t>
        <a:bodyPr/>
        <a:lstStyle/>
        <a:p>
          <a:endParaRPr lang="en-GB"/>
        </a:p>
      </dgm:t>
    </dgm:pt>
    <dgm:pt modelId="{76A30664-F3B2-498B-B87E-CC22160D4474}" type="pres">
      <dgm:prSet presAssocID="{7765A7B6-1D62-4E1D-8AF1-B1D84F55F6CD}" presName="Accent3" presStyleCnt="0"/>
      <dgm:spPr/>
    </dgm:pt>
    <dgm:pt modelId="{465041F7-F121-4C6F-8121-9EF2B0289307}" type="pres">
      <dgm:prSet presAssocID="{7765A7B6-1D62-4E1D-8AF1-B1D84F55F6CD}" presName="Accent" presStyleLbl="bgShp" presStyleIdx="2" presStyleCnt="6"/>
      <dgm:spPr/>
    </dgm:pt>
    <dgm:pt modelId="{E9250200-4291-4816-9203-044ADFB21229}" type="pres">
      <dgm:prSet presAssocID="{7765A7B6-1D62-4E1D-8AF1-B1D84F55F6CD}" presName="Child3" presStyleLbl="node1" presStyleIdx="2" presStyleCnt="6" custScaleX="109311">
        <dgm:presLayoutVars>
          <dgm:chMax val="0"/>
          <dgm:chPref val="0"/>
          <dgm:bulletEnabled val="1"/>
        </dgm:presLayoutVars>
      </dgm:prSet>
      <dgm:spPr/>
      <dgm:t>
        <a:bodyPr/>
        <a:lstStyle/>
        <a:p>
          <a:endParaRPr lang="en-GB"/>
        </a:p>
      </dgm:t>
    </dgm:pt>
    <dgm:pt modelId="{C3D00203-8EAD-4394-B158-AC0B7870902A}" type="pres">
      <dgm:prSet presAssocID="{BE393CA5-EDAE-4AAE-9224-4C0FFE104FEF}" presName="Accent4" presStyleCnt="0"/>
      <dgm:spPr/>
    </dgm:pt>
    <dgm:pt modelId="{3C6CBA1D-BE94-4CC4-B376-2C04E30FC691}" type="pres">
      <dgm:prSet presAssocID="{BE393CA5-EDAE-4AAE-9224-4C0FFE104FEF}" presName="Accent" presStyleLbl="bgShp" presStyleIdx="3" presStyleCnt="6"/>
      <dgm:spPr/>
    </dgm:pt>
    <dgm:pt modelId="{EFE4A4C6-FB31-4791-A296-004144C7CB15}" type="pres">
      <dgm:prSet presAssocID="{BE393CA5-EDAE-4AAE-9224-4C0FFE104FEF}" presName="Child4" presStyleLbl="node1" presStyleIdx="3" presStyleCnt="6">
        <dgm:presLayoutVars>
          <dgm:chMax val="0"/>
          <dgm:chPref val="0"/>
          <dgm:bulletEnabled val="1"/>
        </dgm:presLayoutVars>
      </dgm:prSet>
      <dgm:spPr/>
      <dgm:t>
        <a:bodyPr/>
        <a:lstStyle/>
        <a:p>
          <a:endParaRPr lang="en-GB"/>
        </a:p>
      </dgm:t>
    </dgm:pt>
    <dgm:pt modelId="{EAFF4E6D-D4E5-4DA8-9431-674193E99C25}" type="pres">
      <dgm:prSet presAssocID="{2026F15D-A26B-4D0E-A880-CA85EA3448A8}" presName="Accent5" presStyleCnt="0"/>
      <dgm:spPr/>
    </dgm:pt>
    <dgm:pt modelId="{AF36C504-5019-46FC-AAE4-16B0310BD7A0}" type="pres">
      <dgm:prSet presAssocID="{2026F15D-A26B-4D0E-A880-CA85EA3448A8}" presName="Accent" presStyleLbl="bgShp" presStyleIdx="4" presStyleCnt="6"/>
      <dgm:spPr/>
    </dgm:pt>
    <dgm:pt modelId="{BCC1B6D0-74A5-42A4-B91E-1EC72C664BB5}" type="pres">
      <dgm:prSet presAssocID="{2026F15D-A26B-4D0E-A880-CA85EA3448A8}" presName="Child5" presStyleLbl="node1" presStyleIdx="4" presStyleCnt="6" custScaleX="105917">
        <dgm:presLayoutVars>
          <dgm:chMax val="0"/>
          <dgm:chPref val="0"/>
          <dgm:bulletEnabled val="1"/>
        </dgm:presLayoutVars>
      </dgm:prSet>
      <dgm:spPr/>
      <dgm:t>
        <a:bodyPr/>
        <a:lstStyle/>
        <a:p>
          <a:endParaRPr lang="en-GB"/>
        </a:p>
      </dgm:t>
    </dgm:pt>
    <dgm:pt modelId="{9137DE81-0BE8-49C9-8AC2-72BE154BCF0D}" type="pres">
      <dgm:prSet presAssocID="{D612BD14-EB3A-400C-9DE9-E07E549C69F9}" presName="Accent6" presStyleCnt="0"/>
      <dgm:spPr/>
    </dgm:pt>
    <dgm:pt modelId="{4029515C-72F4-43C7-AE1E-4D9DCEFD14E5}" type="pres">
      <dgm:prSet presAssocID="{D612BD14-EB3A-400C-9DE9-E07E549C69F9}" presName="Accent" presStyleLbl="bgShp" presStyleIdx="5" presStyleCnt="6"/>
      <dgm:spPr/>
    </dgm:pt>
    <dgm:pt modelId="{A81022DF-6659-4BE2-B382-832C96A19029}" type="pres">
      <dgm:prSet presAssocID="{D612BD14-EB3A-400C-9DE9-E07E549C69F9}" presName="Child6" presStyleLbl="node1" presStyleIdx="5" presStyleCnt="6" custScaleX="108876">
        <dgm:presLayoutVars>
          <dgm:chMax val="0"/>
          <dgm:chPref val="0"/>
          <dgm:bulletEnabled val="1"/>
        </dgm:presLayoutVars>
      </dgm:prSet>
      <dgm:spPr/>
      <dgm:t>
        <a:bodyPr/>
        <a:lstStyle/>
        <a:p>
          <a:endParaRPr lang="en-GB"/>
        </a:p>
      </dgm:t>
    </dgm:pt>
  </dgm:ptLst>
  <dgm:cxnLst>
    <dgm:cxn modelId="{DB551ADD-37F5-453A-8DE1-EE5B2B218088}" srcId="{E3FB689D-81DF-4604-ADB8-6B8F85AA820B}" destId="{2026F15D-A26B-4D0E-A880-CA85EA3448A8}" srcOrd="4" destOrd="0" parTransId="{1DA37487-4DB2-41D0-8940-420399107830}" sibTransId="{1DF2713F-BE78-40E8-AE41-82618B66C4C5}"/>
    <dgm:cxn modelId="{98934427-CDD5-40F6-B23A-C580B8E3F284}" srcId="{E3FB689D-81DF-4604-ADB8-6B8F85AA820B}" destId="{BE393CA5-EDAE-4AAE-9224-4C0FFE104FEF}" srcOrd="3" destOrd="0" parTransId="{875B69C6-8EA8-4D57-B414-14EF2F19719E}" sibTransId="{BBB41F3D-E855-4B1F-9279-C35F8D9EE146}"/>
    <dgm:cxn modelId="{CA59AE19-2910-4535-ABBF-0F8824CEE628}" type="presOf" srcId="{6CB9D5B8-6D08-4646-B41E-72D04DED4B94}" destId="{4F2F04AE-BE22-494F-AD0A-657AAA9C6F34}" srcOrd="0" destOrd="0" presId="urn:microsoft.com/office/officeart/2011/layout/HexagonRadial"/>
    <dgm:cxn modelId="{B3DA39A9-0738-42D9-A34E-7F8BFA418C8E}" type="presOf" srcId="{D612BD14-EB3A-400C-9DE9-E07E549C69F9}" destId="{A81022DF-6659-4BE2-B382-832C96A19029}" srcOrd="0" destOrd="0" presId="urn:microsoft.com/office/officeart/2011/layout/HexagonRadial"/>
    <dgm:cxn modelId="{34D185F4-0231-4425-84C4-AA0242CC4FD2}" type="presOf" srcId="{BE393CA5-EDAE-4AAE-9224-4C0FFE104FEF}" destId="{EFE4A4C6-FB31-4791-A296-004144C7CB15}" srcOrd="0" destOrd="0" presId="urn:microsoft.com/office/officeart/2011/layout/HexagonRadial"/>
    <dgm:cxn modelId="{A26CC3BF-3873-43DA-818A-3DD554A38ADF}" srcId="{E3FB689D-81DF-4604-ADB8-6B8F85AA820B}" destId="{7765A7B6-1D62-4E1D-8AF1-B1D84F55F6CD}" srcOrd="2" destOrd="0" parTransId="{B7780263-CA5A-4A07-A372-5191771CF042}" sibTransId="{A91040D9-62B1-440A-8564-1BB444973977}"/>
    <dgm:cxn modelId="{870DAC8A-845A-442E-AB21-290E16588357}" type="presOf" srcId="{7765A7B6-1D62-4E1D-8AF1-B1D84F55F6CD}" destId="{E9250200-4291-4816-9203-044ADFB21229}" srcOrd="0" destOrd="0" presId="urn:microsoft.com/office/officeart/2011/layout/HexagonRadial"/>
    <dgm:cxn modelId="{E6B70233-3869-4BA4-A7E0-F389F4912A6D}" srcId="{E3FB689D-81DF-4604-ADB8-6B8F85AA820B}" destId="{2158C29F-6F24-45C9-AF35-87FDBB140BEA}" srcOrd="1" destOrd="0" parTransId="{0F62C89D-0B4F-4780-8516-2F137A039C82}" sibTransId="{1F1C0FB8-B3BD-4F76-8A64-B96B13F20225}"/>
    <dgm:cxn modelId="{F6872791-7862-436E-9021-7ED26FEE3607}" type="presOf" srcId="{249100B8-D8FD-4F17-B89E-FCD3A608081E}" destId="{92C1777D-60FF-4B42-935E-8EBCA6B2498F}" srcOrd="0" destOrd="0" presId="urn:microsoft.com/office/officeart/2011/layout/HexagonRadial"/>
    <dgm:cxn modelId="{B2F56A9C-96B8-4812-BAE2-490174FBD753}" type="presOf" srcId="{2158C29F-6F24-45C9-AF35-87FDBB140BEA}" destId="{33F2A85A-3EA3-4A98-A4D0-26F3690E0002}" srcOrd="0" destOrd="0" presId="urn:microsoft.com/office/officeart/2011/layout/HexagonRadial"/>
    <dgm:cxn modelId="{88C19F5D-4F7A-4EE3-90FE-9CDB0C8E5BA5}" srcId="{E3FB689D-81DF-4604-ADB8-6B8F85AA820B}" destId="{6CB9D5B8-6D08-4646-B41E-72D04DED4B94}" srcOrd="0" destOrd="0" parTransId="{7671DBCA-01E8-48BD-A1FC-5DF9600E9605}" sibTransId="{01D08817-D3B1-42DE-A472-381308F631E7}"/>
    <dgm:cxn modelId="{4F406276-382B-4242-B4CA-683208400C11}" type="presOf" srcId="{E3FB689D-81DF-4604-ADB8-6B8F85AA820B}" destId="{1B7A606F-4025-4ECF-9915-A19B7BAEEF46}" srcOrd="0" destOrd="0" presId="urn:microsoft.com/office/officeart/2011/layout/HexagonRadial"/>
    <dgm:cxn modelId="{B4AFF7B3-561B-4D4C-BE34-3B41D28AC731}" type="presOf" srcId="{2026F15D-A26B-4D0E-A880-CA85EA3448A8}" destId="{BCC1B6D0-74A5-42A4-B91E-1EC72C664BB5}" srcOrd="0" destOrd="0" presId="urn:microsoft.com/office/officeart/2011/layout/HexagonRadial"/>
    <dgm:cxn modelId="{54AEE377-DFA1-4F1F-9CF9-D0ED32032C79}" srcId="{249100B8-D8FD-4F17-B89E-FCD3A608081E}" destId="{E3FB689D-81DF-4604-ADB8-6B8F85AA820B}" srcOrd="0" destOrd="0" parTransId="{11B2ECFF-A689-4CB4-BCA4-78DC7C3F5902}" sibTransId="{874C217E-0537-48D0-8A3F-CCB8AF49FB20}"/>
    <dgm:cxn modelId="{3ECFE5A0-0235-4A75-8F70-4B76D31E28AA}" srcId="{E3FB689D-81DF-4604-ADB8-6B8F85AA820B}" destId="{D612BD14-EB3A-400C-9DE9-E07E549C69F9}" srcOrd="5" destOrd="0" parTransId="{8DF851F1-724C-4C7B-AFCF-59CF889D177C}" sibTransId="{CDCBE87B-2661-451D-B38B-190B5983DE78}"/>
    <dgm:cxn modelId="{19FAA212-12F8-484F-9A5B-C3A4EBFCFC65}" type="presParOf" srcId="{92C1777D-60FF-4B42-935E-8EBCA6B2498F}" destId="{1B7A606F-4025-4ECF-9915-A19B7BAEEF46}" srcOrd="0" destOrd="0" presId="urn:microsoft.com/office/officeart/2011/layout/HexagonRadial"/>
    <dgm:cxn modelId="{AFF94FB9-FE1A-4A87-A8FB-78FF802E4C7A}" type="presParOf" srcId="{92C1777D-60FF-4B42-935E-8EBCA6B2498F}" destId="{2995A63A-DC68-45A1-B67E-5729C8424D10}" srcOrd="1" destOrd="0" presId="urn:microsoft.com/office/officeart/2011/layout/HexagonRadial"/>
    <dgm:cxn modelId="{F146512C-265E-4867-9C53-F41494E3D910}" type="presParOf" srcId="{2995A63A-DC68-45A1-B67E-5729C8424D10}" destId="{9BD580DD-6F4E-4E1A-BA3B-EA78D32D2331}" srcOrd="0" destOrd="0" presId="urn:microsoft.com/office/officeart/2011/layout/HexagonRadial"/>
    <dgm:cxn modelId="{CB3DC5FD-AD76-47BB-B44E-5E74EBFC0649}" type="presParOf" srcId="{92C1777D-60FF-4B42-935E-8EBCA6B2498F}" destId="{4F2F04AE-BE22-494F-AD0A-657AAA9C6F34}" srcOrd="2" destOrd="0" presId="urn:microsoft.com/office/officeart/2011/layout/HexagonRadial"/>
    <dgm:cxn modelId="{23480F89-B417-4570-A81F-D6BC5CC6A0AA}" type="presParOf" srcId="{92C1777D-60FF-4B42-935E-8EBCA6B2498F}" destId="{8B5E7057-2C13-4959-BB3C-F5CD870AFCB2}" srcOrd="3" destOrd="0" presId="urn:microsoft.com/office/officeart/2011/layout/HexagonRadial"/>
    <dgm:cxn modelId="{9EACEE5C-14EA-4997-B41F-5DFE317584D6}" type="presParOf" srcId="{8B5E7057-2C13-4959-BB3C-F5CD870AFCB2}" destId="{5ACF8916-A1C1-4048-BB18-28FC662D94AE}" srcOrd="0" destOrd="0" presId="urn:microsoft.com/office/officeart/2011/layout/HexagonRadial"/>
    <dgm:cxn modelId="{6297A353-9DE2-4E83-B994-3C716979FE39}" type="presParOf" srcId="{92C1777D-60FF-4B42-935E-8EBCA6B2498F}" destId="{33F2A85A-3EA3-4A98-A4D0-26F3690E0002}" srcOrd="4" destOrd="0" presId="urn:microsoft.com/office/officeart/2011/layout/HexagonRadial"/>
    <dgm:cxn modelId="{756007EC-0074-4C36-BDF0-81F62F26BFF8}" type="presParOf" srcId="{92C1777D-60FF-4B42-935E-8EBCA6B2498F}" destId="{76A30664-F3B2-498B-B87E-CC22160D4474}" srcOrd="5" destOrd="0" presId="urn:microsoft.com/office/officeart/2011/layout/HexagonRadial"/>
    <dgm:cxn modelId="{8FB6B934-0E9B-4ED8-B71E-7D38F88E5AE7}" type="presParOf" srcId="{76A30664-F3B2-498B-B87E-CC22160D4474}" destId="{465041F7-F121-4C6F-8121-9EF2B0289307}" srcOrd="0" destOrd="0" presId="urn:microsoft.com/office/officeart/2011/layout/HexagonRadial"/>
    <dgm:cxn modelId="{C5288772-6DDC-4212-85D4-857D5786E9C3}" type="presParOf" srcId="{92C1777D-60FF-4B42-935E-8EBCA6B2498F}" destId="{E9250200-4291-4816-9203-044ADFB21229}" srcOrd="6" destOrd="0" presId="urn:microsoft.com/office/officeart/2011/layout/HexagonRadial"/>
    <dgm:cxn modelId="{E39C448F-E948-4C65-A8FD-DC403883526B}" type="presParOf" srcId="{92C1777D-60FF-4B42-935E-8EBCA6B2498F}" destId="{C3D00203-8EAD-4394-B158-AC0B7870902A}" srcOrd="7" destOrd="0" presId="urn:microsoft.com/office/officeart/2011/layout/HexagonRadial"/>
    <dgm:cxn modelId="{4FBD114D-B848-497D-900B-DC18DDDA72E6}" type="presParOf" srcId="{C3D00203-8EAD-4394-B158-AC0B7870902A}" destId="{3C6CBA1D-BE94-4CC4-B376-2C04E30FC691}" srcOrd="0" destOrd="0" presId="urn:microsoft.com/office/officeart/2011/layout/HexagonRadial"/>
    <dgm:cxn modelId="{051DA0AF-C9AC-4E6D-A5A7-DC0667FD0F5A}" type="presParOf" srcId="{92C1777D-60FF-4B42-935E-8EBCA6B2498F}" destId="{EFE4A4C6-FB31-4791-A296-004144C7CB15}" srcOrd="8" destOrd="0" presId="urn:microsoft.com/office/officeart/2011/layout/HexagonRadial"/>
    <dgm:cxn modelId="{9CFB11A0-DD0C-4DC4-89A7-8176E286C584}" type="presParOf" srcId="{92C1777D-60FF-4B42-935E-8EBCA6B2498F}" destId="{EAFF4E6D-D4E5-4DA8-9431-674193E99C25}" srcOrd="9" destOrd="0" presId="urn:microsoft.com/office/officeart/2011/layout/HexagonRadial"/>
    <dgm:cxn modelId="{26040005-8D63-43B6-B56C-E2E4024C9810}" type="presParOf" srcId="{EAFF4E6D-D4E5-4DA8-9431-674193E99C25}" destId="{AF36C504-5019-46FC-AAE4-16B0310BD7A0}" srcOrd="0" destOrd="0" presId="urn:microsoft.com/office/officeart/2011/layout/HexagonRadial"/>
    <dgm:cxn modelId="{80D92FAA-55C2-430F-940B-7251FE63E745}" type="presParOf" srcId="{92C1777D-60FF-4B42-935E-8EBCA6B2498F}" destId="{BCC1B6D0-74A5-42A4-B91E-1EC72C664BB5}" srcOrd="10" destOrd="0" presId="urn:microsoft.com/office/officeart/2011/layout/HexagonRadial"/>
    <dgm:cxn modelId="{BAE2DEEC-4893-4CB2-82DD-BF3C3287AF60}" type="presParOf" srcId="{92C1777D-60FF-4B42-935E-8EBCA6B2498F}" destId="{9137DE81-0BE8-49C9-8AC2-72BE154BCF0D}" srcOrd="11" destOrd="0" presId="urn:microsoft.com/office/officeart/2011/layout/HexagonRadial"/>
    <dgm:cxn modelId="{7B2506BB-FA44-4AB4-B2B7-903A43C1E59D}" type="presParOf" srcId="{9137DE81-0BE8-49C9-8AC2-72BE154BCF0D}" destId="{4029515C-72F4-43C7-AE1E-4D9DCEFD14E5}" srcOrd="0" destOrd="0" presId="urn:microsoft.com/office/officeart/2011/layout/HexagonRadial"/>
    <dgm:cxn modelId="{DD489FC5-E0AF-400A-89B2-C588AA38A973}" type="presParOf" srcId="{92C1777D-60FF-4B42-935E-8EBCA6B2498F}" destId="{A81022DF-6659-4BE2-B382-832C96A19029}"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632705-4F47-49F1-8628-E97EBD82686D}">
      <dsp:nvSpPr>
        <dsp:cNvPr id="0" name=""/>
        <dsp:cNvSpPr/>
      </dsp:nvSpPr>
      <dsp:spPr>
        <a:xfrm>
          <a:off x="687606" y="0"/>
          <a:ext cx="5128344" cy="5128344"/>
        </a:xfrm>
        <a:prstGeom prst="triangle">
          <a:avLst/>
        </a:prstGeom>
        <a:solidFill>
          <a:schemeClr val="accent6">
            <a:lumMod val="75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4001D9B3-54BB-40AB-9C56-DF10CA0FDA5E}">
      <dsp:nvSpPr>
        <dsp:cNvPr id="0" name=""/>
        <dsp:cNvSpPr/>
      </dsp:nvSpPr>
      <dsp:spPr>
        <a:xfrm>
          <a:off x="3251778" y="513335"/>
          <a:ext cx="3333423" cy="911483"/>
        </a:xfrm>
        <a:prstGeom prst="round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GB" sz="2300" kern="1200" dirty="0" smtClean="0"/>
            <a:t>Legal framework</a:t>
          </a:r>
          <a:endParaRPr lang="en-GB" sz="2300" kern="1200" dirty="0"/>
        </a:p>
      </dsp:txBody>
      <dsp:txXfrm>
        <a:off x="3296273" y="557830"/>
        <a:ext cx="3244433" cy="822493"/>
      </dsp:txXfrm>
    </dsp:sp>
    <dsp:sp modelId="{B1B6DF62-22B1-42E4-82C1-785458DCA5F5}">
      <dsp:nvSpPr>
        <dsp:cNvPr id="0" name=""/>
        <dsp:cNvSpPr/>
      </dsp:nvSpPr>
      <dsp:spPr>
        <a:xfrm>
          <a:off x="3251778" y="1538753"/>
          <a:ext cx="3333423" cy="911483"/>
        </a:xfrm>
        <a:prstGeom prst="roundRect">
          <a:avLst/>
        </a:prstGeom>
        <a:solidFill>
          <a:schemeClr val="lt1">
            <a:alpha val="90000"/>
            <a:hueOff val="0"/>
            <a:satOff val="0"/>
            <a:lumOff val="0"/>
            <a:alphaOff val="0"/>
          </a:schemeClr>
        </a:solidFill>
        <a:ln w="25400" cap="flat" cmpd="sng" algn="ctr">
          <a:solidFill>
            <a:schemeClr val="accent3">
              <a:hueOff val="3750088"/>
              <a:satOff val="-5627"/>
              <a:lumOff val="-91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GB" sz="2300" kern="1200" dirty="0" smtClean="0"/>
            <a:t>Land delivery process</a:t>
          </a:r>
          <a:endParaRPr lang="en-GB" sz="2300" kern="1200" dirty="0"/>
        </a:p>
      </dsp:txBody>
      <dsp:txXfrm>
        <a:off x="3296273" y="1583248"/>
        <a:ext cx="3244433" cy="822493"/>
      </dsp:txXfrm>
    </dsp:sp>
    <dsp:sp modelId="{F94DB398-6DF3-47B6-9764-28F31A871BE5}">
      <dsp:nvSpPr>
        <dsp:cNvPr id="0" name=""/>
        <dsp:cNvSpPr/>
      </dsp:nvSpPr>
      <dsp:spPr>
        <a:xfrm>
          <a:off x="3251778" y="2564172"/>
          <a:ext cx="3333423" cy="911483"/>
        </a:xfrm>
        <a:prstGeom prst="roundRect">
          <a:avLst/>
        </a:prstGeom>
        <a:solidFill>
          <a:schemeClr val="lt1">
            <a:alpha val="90000"/>
            <a:hueOff val="0"/>
            <a:satOff val="0"/>
            <a:lumOff val="0"/>
            <a:alphaOff val="0"/>
          </a:schemeClr>
        </a:solidFill>
        <a:ln w="25400" cap="flat" cmpd="sng" algn="ctr">
          <a:solidFill>
            <a:schemeClr val="accent3">
              <a:hueOff val="7500176"/>
              <a:satOff val="-11253"/>
              <a:lumOff val="-183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GB" sz="2300" kern="1200" dirty="0" smtClean="0"/>
            <a:t>Urban land pricing</a:t>
          </a:r>
          <a:endParaRPr lang="en-GB" sz="2300" kern="1200" dirty="0"/>
        </a:p>
      </dsp:txBody>
      <dsp:txXfrm>
        <a:off x="3296273" y="2608667"/>
        <a:ext cx="3244433" cy="822493"/>
      </dsp:txXfrm>
    </dsp:sp>
    <dsp:sp modelId="{C7B6E3DA-3C16-46CC-9C62-3764FE1D5548}">
      <dsp:nvSpPr>
        <dsp:cNvPr id="0" name=""/>
        <dsp:cNvSpPr/>
      </dsp:nvSpPr>
      <dsp:spPr>
        <a:xfrm>
          <a:off x="3251778" y="3589590"/>
          <a:ext cx="3333423" cy="911483"/>
        </a:xfrm>
        <a:prstGeom prst="roundRect">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GB" sz="2300" kern="1200" dirty="0" smtClean="0"/>
            <a:t>Conclusion &amp; recommendations</a:t>
          </a:r>
          <a:endParaRPr lang="en-GB" sz="2300" kern="1200" dirty="0"/>
        </a:p>
      </dsp:txBody>
      <dsp:txXfrm>
        <a:off x="3296273" y="3634085"/>
        <a:ext cx="3244433" cy="8224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7A606F-4025-4ECF-9915-A19B7BAEEF46}">
      <dsp:nvSpPr>
        <dsp:cNvPr id="0" name=""/>
        <dsp:cNvSpPr/>
      </dsp:nvSpPr>
      <dsp:spPr>
        <a:xfrm>
          <a:off x="2908196" y="1765463"/>
          <a:ext cx="2243980" cy="1941134"/>
        </a:xfrm>
        <a:prstGeom prst="hexagon">
          <a:avLst>
            <a:gd name="adj" fmla="val 28570"/>
            <a:gd name="vf" fmla="val 11547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GB" sz="1800" kern="1200" dirty="0" smtClean="0"/>
            <a:t>Land Delivery</a:t>
          </a:r>
          <a:endParaRPr lang="en-GB" sz="1800" kern="1200" dirty="0"/>
        </a:p>
      </dsp:txBody>
      <dsp:txXfrm>
        <a:off x="3280055" y="2087136"/>
        <a:ext cx="1500262" cy="1297788"/>
      </dsp:txXfrm>
    </dsp:sp>
    <dsp:sp modelId="{5ACF8916-A1C1-4048-BB18-28FC662D94AE}">
      <dsp:nvSpPr>
        <dsp:cNvPr id="0" name=""/>
        <dsp:cNvSpPr/>
      </dsp:nvSpPr>
      <dsp:spPr>
        <a:xfrm>
          <a:off x="4313359" y="836761"/>
          <a:ext cx="846647" cy="729498"/>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F2F04AE-BE22-494F-AD0A-657AAA9C6F34}">
      <dsp:nvSpPr>
        <dsp:cNvPr id="0" name=""/>
        <dsp:cNvSpPr/>
      </dsp:nvSpPr>
      <dsp:spPr>
        <a:xfrm>
          <a:off x="3114899" y="0"/>
          <a:ext cx="1838926" cy="1590887"/>
        </a:xfrm>
        <a:prstGeom prst="hexagon">
          <a:avLst>
            <a:gd name="adj" fmla="val 28570"/>
            <a:gd name="vf" fmla="val 11547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GB" sz="1800" kern="1200" dirty="0" smtClean="0"/>
            <a:t>Town Planning</a:t>
          </a:r>
          <a:endParaRPr lang="en-GB" sz="1800" kern="1200" dirty="0"/>
        </a:p>
      </dsp:txBody>
      <dsp:txXfrm>
        <a:off x="3419648" y="263644"/>
        <a:ext cx="1229428" cy="1063599"/>
      </dsp:txXfrm>
    </dsp:sp>
    <dsp:sp modelId="{465041F7-F121-4C6F-8121-9EF2B0289307}">
      <dsp:nvSpPr>
        <dsp:cNvPr id="0" name=""/>
        <dsp:cNvSpPr/>
      </dsp:nvSpPr>
      <dsp:spPr>
        <a:xfrm>
          <a:off x="5301463" y="2200535"/>
          <a:ext cx="846647" cy="729498"/>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3F2A85A-3EA3-4A98-A4D0-26F3690E0002}">
      <dsp:nvSpPr>
        <dsp:cNvPr id="0" name=""/>
        <dsp:cNvSpPr/>
      </dsp:nvSpPr>
      <dsp:spPr>
        <a:xfrm>
          <a:off x="4806171" y="990911"/>
          <a:ext cx="1838926" cy="1590887"/>
        </a:xfrm>
        <a:prstGeom prst="hexagon">
          <a:avLst>
            <a:gd name="adj" fmla="val 28570"/>
            <a:gd name="vf" fmla="val 115470"/>
          </a:avLst>
        </a:prstGeom>
        <a:solidFill>
          <a:schemeClr val="accent3">
            <a:hueOff val="2250053"/>
            <a:satOff val="-3376"/>
            <a:lumOff val="-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GB" sz="1800" kern="1200" dirty="0" smtClean="0"/>
            <a:t>Land Surveying</a:t>
          </a:r>
          <a:endParaRPr lang="en-GB" sz="1800" kern="1200" dirty="0"/>
        </a:p>
      </dsp:txBody>
      <dsp:txXfrm>
        <a:off x="5110920" y="1254555"/>
        <a:ext cx="1229428" cy="1063599"/>
      </dsp:txXfrm>
    </dsp:sp>
    <dsp:sp modelId="{3C6CBA1D-BE94-4CC4-B376-2C04E30FC691}">
      <dsp:nvSpPr>
        <dsp:cNvPr id="0" name=""/>
        <dsp:cNvSpPr/>
      </dsp:nvSpPr>
      <dsp:spPr>
        <a:xfrm>
          <a:off x="4615062" y="3739980"/>
          <a:ext cx="846647" cy="729498"/>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250200-4291-4816-9203-044ADFB21229}">
      <dsp:nvSpPr>
        <dsp:cNvPr id="0" name=""/>
        <dsp:cNvSpPr/>
      </dsp:nvSpPr>
      <dsp:spPr>
        <a:xfrm>
          <a:off x="4715797" y="2902124"/>
          <a:ext cx="2010148" cy="1590887"/>
        </a:xfrm>
        <a:prstGeom prst="hexagon">
          <a:avLst>
            <a:gd name="adj" fmla="val 28570"/>
            <a:gd name="vf" fmla="val 115470"/>
          </a:avLst>
        </a:prstGeom>
        <a:solidFill>
          <a:schemeClr val="accent3">
            <a:hueOff val="4500106"/>
            <a:satOff val="-6752"/>
            <a:lumOff val="-10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GB" sz="1800" kern="1200" dirty="0" smtClean="0"/>
            <a:t>Environmental Clearance</a:t>
          </a:r>
          <a:endParaRPr lang="en-GB" sz="1800" kern="1200" dirty="0"/>
        </a:p>
      </dsp:txBody>
      <dsp:txXfrm>
        <a:off x="5034815" y="3154604"/>
        <a:ext cx="1372112" cy="1085927"/>
      </dsp:txXfrm>
    </dsp:sp>
    <dsp:sp modelId="{AF36C504-5019-46FC-AAE4-16B0310BD7A0}">
      <dsp:nvSpPr>
        <dsp:cNvPr id="0" name=""/>
        <dsp:cNvSpPr/>
      </dsp:nvSpPr>
      <dsp:spPr>
        <a:xfrm>
          <a:off x="2912372" y="3899780"/>
          <a:ext cx="846647" cy="729498"/>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E4A4C6-FB31-4791-A296-004144C7CB15}">
      <dsp:nvSpPr>
        <dsp:cNvPr id="0" name=""/>
        <dsp:cNvSpPr/>
      </dsp:nvSpPr>
      <dsp:spPr>
        <a:xfrm>
          <a:off x="3114899" y="3881720"/>
          <a:ext cx="1838926" cy="1590887"/>
        </a:xfrm>
        <a:prstGeom prst="hexagon">
          <a:avLst>
            <a:gd name="adj" fmla="val 28570"/>
            <a:gd name="vf" fmla="val 115470"/>
          </a:avLst>
        </a:prstGeom>
        <a:solidFill>
          <a:schemeClr val="accent3">
            <a:hueOff val="6750158"/>
            <a:satOff val="-10128"/>
            <a:lumOff val="-164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GB" sz="1800" kern="1200" dirty="0" smtClean="0"/>
            <a:t>Engineering services</a:t>
          </a:r>
          <a:endParaRPr lang="en-GB" sz="1800" kern="1200" dirty="0"/>
        </a:p>
      </dsp:txBody>
      <dsp:txXfrm>
        <a:off x="3419648" y="4145364"/>
        <a:ext cx="1229428" cy="1063599"/>
      </dsp:txXfrm>
    </dsp:sp>
    <dsp:sp modelId="{4029515C-72F4-43C7-AE1E-4D9DCEFD14E5}">
      <dsp:nvSpPr>
        <dsp:cNvPr id="0" name=""/>
        <dsp:cNvSpPr/>
      </dsp:nvSpPr>
      <dsp:spPr>
        <a:xfrm>
          <a:off x="1908088" y="2536553"/>
          <a:ext cx="846647" cy="729498"/>
        </a:xfrm>
        <a:prstGeom prst="hexagon">
          <a:avLst>
            <a:gd name="adj" fmla="val 28900"/>
            <a:gd name="vf" fmla="val 11547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CC1B6D0-74A5-42A4-B91E-1EC72C664BB5}">
      <dsp:nvSpPr>
        <dsp:cNvPr id="0" name=""/>
        <dsp:cNvSpPr/>
      </dsp:nvSpPr>
      <dsp:spPr>
        <a:xfrm>
          <a:off x="1366156" y="2903218"/>
          <a:ext cx="1947735" cy="1590887"/>
        </a:xfrm>
        <a:prstGeom prst="hexagon">
          <a:avLst>
            <a:gd name="adj" fmla="val 28570"/>
            <a:gd name="vf" fmla="val 115470"/>
          </a:avLst>
        </a:prstGeom>
        <a:solidFill>
          <a:schemeClr val="accent3">
            <a:hueOff val="9000211"/>
            <a:satOff val="-13504"/>
            <a:lumOff val="-219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GB" altLang="en-US" sz="1800" b="0" kern="1200" dirty="0" smtClean="0">
              <a:latin typeface="Franklin Gothic Book" panose="020B0503020102020204" pitchFamily="34" charset="0"/>
            </a:rPr>
            <a:t>Services construction</a:t>
          </a:r>
          <a:endParaRPr lang="en-GB" sz="1800" b="0" kern="1200" dirty="0"/>
        </a:p>
      </dsp:txBody>
      <dsp:txXfrm>
        <a:off x="1679973" y="3159540"/>
        <a:ext cx="1320101" cy="1078243"/>
      </dsp:txXfrm>
    </dsp:sp>
    <dsp:sp modelId="{A81022DF-6659-4BE2-B382-832C96A19029}">
      <dsp:nvSpPr>
        <dsp:cNvPr id="0" name=""/>
        <dsp:cNvSpPr/>
      </dsp:nvSpPr>
      <dsp:spPr>
        <a:xfrm>
          <a:off x="1338949" y="976313"/>
          <a:ext cx="2002149" cy="1590887"/>
        </a:xfrm>
        <a:prstGeom prst="hexagon">
          <a:avLst>
            <a:gd name="adj" fmla="val 28570"/>
            <a:gd name="vf" fmla="val 11547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GB" altLang="en-US" sz="1800" b="0" kern="1200" dirty="0" smtClean="0">
              <a:latin typeface="Franklin Gothic Book" panose="020B0503020102020204" pitchFamily="34" charset="0"/>
            </a:rPr>
            <a:t>Mortgaging /registration</a:t>
          </a:r>
          <a:endParaRPr lang="en-GB" sz="1800" b="0" kern="1200" dirty="0"/>
        </a:p>
      </dsp:txBody>
      <dsp:txXfrm>
        <a:off x="1657300" y="1229272"/>
        <a:ext cx="1365447" cy="1084969"/>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7B4FEFA1-6517-4ADF-9A5B-AA1C5E6AA6E2}" type="datetimeFigureOut">
              <a:rPr lang="en-ZA" smtClean="0"/>
              <a:t>2018-10-02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4235383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7B4FEFA1-6517-4ADF-9A5B-AA1C5E6AA6E2}" type="datetimeFigureOut">
              <a:rPr lang="en-ZA" smtClean="0"/>
              <a:t>2018-10-02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4035350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7B4FEFA1-6517-4ADF-9A5B-AA1C5E6AA6E2}" type="datetimeFigureOut">
              <a:rPr lang="en-ZA" smtClean="0"/>
              <a:t>2018-10-02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1970082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7B4FEFA1-6517-4ADF-9A5B-AA1C5E6AA6E2}" type="datetimeFigureOut">
              <a:rPr lang="en-ZA" smtClean="0"/>
              <a:t>2018-10-02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4203130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4FEFA1-6517-4ADF-9A5B-AA1C5E6AA6E2}" type="datetimeFigureOut">
              <a:rPr lang="en-ZA" smtClean="0"/>
              <a:t>2018-10-02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3400155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7B4FEFA1-6517-4ADF-9A5B-AA1C5E6AA6E2}" type="datetimeFigureOut">
              <a:rPr lang="en-ZA" smtClean="0"/>
              <a:t>2018-10-02</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519309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7B4FEFA1-6517-4ADF-9A5B-AA1C5E6AA6E2}" type="datetimeFigureOut">
              <a:rPr lang="en-ZA" smtClean="0"/>
              <a:t>2018-10-02</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542071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7B4FEFA1-6517-4ADF-9A5B-AA1C5E6AA6E2}" type="datetimeFigureOut">
              <a:rPr lang="en-ZA" smtClean="0"/>
              <a:t>2018-10-02</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3184665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4FEFA1-6517-4ADF-9A5B-AA1C5E6AA6E2}" type="datetimeFigureOut">
              <a:rPr lang="en-ZA" smtClean="0"/>
              <a:t>2018-10-02</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3857605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FEFA1-6517-4ADF-9A5B-AA1C5E6AA6E2}" type="datetimeFigureOut">
              <a:rPr lang="en-ZA" smtClean="0"/>
              <a:t>2018-10-02</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3180017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FEFA1-6517-4ADF-9A5B-AA1C5E6AA6E2}" type="datetimeFigureOut">
              <a:rPr lang="en-ZA" smtClean="0"/>
              <a:t>2018-10-02</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52F60057-C3C5-44AD-B954-7A5F2CE12049}" type="slidenum">
              <a:rPr lang="en-ZA" smtClean="0"/>
              <a:t>‹#›</a:t>
            </a:fld>
            <a:endParaRPr lang="en-ZA"/>
          </a:p>
        </p:txBody>
      </p:sp>
    </p:spTree>
    <p:extLst>
      <p:ext uri="{BB962C8B-B14F-4D97-AF65-F5344CB8AC3E}">
        <p14:creationId xmlns:p14="http://schemas.microsoft.com/office/powerpoint/2010/main" val="319894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FEFA1-6517-4ADF-9A5B-AA1C5E6AA6E2}" type="datetimeFigureOut">
              <a:rPr lang="en-ZA" smtClean="0"/>
              <a:t>2018-10-02</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F60057-C3C5-44AD-B954-7A5F2CE12049}" type="slidenum">
              <a:rPr lang="en-ZA" smtClean="0"/>
              <a:t>‹#›</a:t>
            </a:fld>
            <a:endParaRPr lang="en-ZA"/>
          </a:p>
        </p:txBody>
      </p:sp>
    </p:spTree>
    <p:extLst>
      <p:ext uri="{BB962C8B-B14F-4D97-AF65-F5344CB8AC3E}">
        <p14:creationId xmlns:p14="http://schemas.microsoft.com/office/powerpoint/2010/main" val="1866120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jpeg"/><Relationship Id="rId7" Type="http://schemas.openxmlformats.org/officeDocument/2006/relationships/diagramColors" Target="../diagrams/colors1.xml"/><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6.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Layout" Target="../diagrams/layout2.xml"/><Relationship Id="rId7" Type="http://schemas.openxmlformats.org/officeDocument/2006/relationships/hyperlink" Target="http://www.google.com.na/url?sa=i&amp;rct=j&amp;q=&amp;esrc=s&amp;frm=1&amp;source=images&amp;cd=&amp;cad=rja&amp;uact=8&amp;ved=2ahUKEwjD9Ka6uOXdAhWvzoUKHVChDzwQjRx6BAgBEAU&amp;url=http://www.mlr.gov.na/land-conference1&amp;psig=AOvVaw3UpO6QLFzJuh9HfNl5_TgD&amp;ust=1538490117420444" TargetMode="Externa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2735" y="2156098"/>
            <a:ext cx="7772400" cy="2559124"/>
          </a:xfrm>
        </p:spPr>
        <p:txBody>
          <a:bodyPr>
            <a:noAutofit/>
          </a:bodyPr>
          <a:lstStyle/>
          <a:p>
            <a:pPr>
              <a:lnSpc>
                <a:spcPct val="150000"/>
              </a:lnSpc>
            </a:pPr>
            <a:r>
              <a:rPr lang="en-ZA"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MINISTRY OF URBAN AND RURAL </a:t>
            </a:r>
            <a:r>
              <a:rPr lang="en-ZA"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DEVELOPMENT</a:t>
            </a:r>
            <a:br>
              <a:rPr lang="en-ZA"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ZA"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2</a:t>
            </a:r>
            <a:r>
              <a:rPr lang="en-ZA" sz="2800" b="1" baseline="3000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ND</a:t>
            </a:r>
            <a:r>
              <a:rPr lang="en-ZA"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en-ZA"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NATIONAL LAND </a:t>
            </a:r>
            <a:r>
              <a:rPr lang="en-ZA"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CONFERENCE</a:t>
            </a:r>
            <a:br>
              <a:rPr lang="en-ZA"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en-ZA"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1 – 5 OCTOBER 2018</a:t>
            </a:r>
            <a:br>
              <a:rPr lang="en-ZA"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ZA"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SAFARI HOTEL, WINDHOEK</a:t>
            </a:r>
            <a:br>
              <a:rPr lang="en-ZA"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ZA"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URBAN </a:t>
            </a:r>
            <a:r>
              <a:rPr lang="en-ZA" sz="2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LAND DELIVERY, SERVICING AND PRICES </a:t>
            </a:r>
            <a:endParaRPr lang="en-ZA"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pic>
        <p:nvPicPr>
          <p:cNvPr id="1026"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42" y="5305693"/>
            <a:ext cx="1981736" cy="139353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95935" y="620688"/>
            <a:ext cx="1221105" cy="969268"/>
          </a:xfrm>
          <a:prstGeom prst="rect">
            <a:avLst/>
          </a:prstGeom>
          <a:noFill/>
          <a:ln>
            <a:noFill/>
          </a:ln>
        </p:spPr>
      </p:pic>
      <p:sp>
        <p:nvSpPr>
          <p:cNvPr id="6" name="Title 1"/>
          <p:cNvSpPr txBox="1">
            <a:spLocks/>
          </p:cNvSpPr>
          <p:nvPr/>
        </p:nvSpPr>
        <p:spPr>
          <a:xfrm>
            <a:off x="720287" y="4715222"/>
            <a:ext cx="7772400" cy="166066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ZA"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r>
              <a:rPr lang="en-ZA"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Nghidinua Daniel</a:t>
            </a:r>
          </a:p>
          <a:p>
            <a:r>
              <a:rPr lang="en-ZA"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PERMANENT SECRETARY</a:t>
            </a:r>
            <a:endParaRPr lang="en-ZA"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extLst>
      <p:ext uri="{BB962C8B-B14F-4D97-AF65-F5344CB8AC3E}">
        <p14:creationId xmlns:p14="http://schemas.microsoft.com/office/powerpoint/2010/main" val="39383462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p:txBody>
          <a:bodyPr>
            <a:normAutofit fontScale="85000" lnSpcReduction="10000"/>
          </a:bodyPr>
          <a:lstStyle/>
          <a:p>
            <a:pPr marL="0" indent="0" algn="just">
              <a:buNone/>
            </a:pPr>
            <a:r>
              <a:rPr lang="en-US" dirty="0" smtClean="0"/>
              <a:t>The </a:t>
            </a:r>
            <a:r>
              <a:rPr lang="en-US" dirty="0"/>
              <a:t>actual installation of basic municipal services is preceded by the following activities:</a:t>
            </a:r>
            <a:endParaRPr lang="en-ZA" dirty="0"/>
          </a:p>
          <a:p>
            <a:pPr marL="723900" indent="-723900" algn="just">
              <a:buFont typeface="Wingdings" panose="05000000000000000000" pitchFamily="2" charset="2"/>
              <a:buChar char="q"/>
            </a:pPr>
            <a:r>
              <a:rPr lang="en-US" b="1" dirty="0" smtClean="0"/>
              <a:t>Town </a:t>
            </a:r>
            <a:r>
              <a:rPr lang="en-US" b="1" dirty="0"/>
              <a:t>planning </a:t>
            </a:r>
            <a:r>
              <a:rPr lang="en-US" dirty="0"/>
              <a:t>(preparation of layout drawings);</a:t>
            </a:r>
            <a:endParaRPr lang="en-ZA" dirty="0"/>
          </a:p>
          <a:p>
            <a:pPr marL="723900" lvl="0" indent="-546100" algn="just">
              <a:buFont typeface="Wingdings" panose="05000000000000000000" pitchFamily="2" charset="2"/>
              <a:buChar char="q"/>
            </a:pPr>
            <a:r>
              <a:rPr lang="en-US" b="1" dirty="0"/>
              <a:t>Surveying</a:t>
            </a:r>
            <a:r>
              <a:rPr lang="en-US" dirty="0"/>
              <a:t> (preparation of </a:t>
            </a:r>
            <a:r>
              <a:rPr lang="en-GB" dirty="0"/>
              <a:t>General Plans showing pegs </a:t>
            </a:r>
            <a:r>
              <a:rPr lang="en-GB" dirty="0" smtClean="0"/>
              <a:t>placement/cadastral boundaries);</a:t>
            </a:r>
            <a:endParaRPr lang="en-ZA" dirty="0"/>
          </a:p>
          <a:p>
            <a:pPr marL="723900" lvl="0" indent="-546100" algn="just">
              <a:buFont typeface="Wingdings" panose="05000000000000000000" pitchFamily="2" charset="2"/>
              <a:buChar char="q"/>
            </a:pPr>
            <a:r>
              <a:rPr lang="en-GB" b="1" dirty="0"/>
              <a:t>EIA</a:t>
            </a:r>
            <a:r>
              <a:rPr lang="en-GB" dirty="0"/>
              <a:t> assessment and clearance; and</a:t>
            </a:r>
            <a:endParaRPr lang="en-ZA" dirty="0"/>
          </a:p>
          <a:p>
            <a:pPr marL="723900" lvl="0" indent="-546100" algn="just">
              <a:buFont typeface="Wingdings" panose="05000000000000000000" pitchFamily="2" charset="2"/>
              <a:buChar char="q"/>
            </a:pPr>
            <a:r>
              <a:rPr lang="en-GB" b="1" dirty="0"/>
              <a:t>Engineering services</a:t>
            </a:r>
            <a:r>
              <a:rPr lang="en-GB" dirty="0"/>
              <a:t> (Designs of the over and under-ground </a:t>
            </a:r>
            <a:r>
              <a:rPr lang="en-US" dirty="0"/>
              <a:t>services (sewer, water, roads and electricity) to be installed or constructed (land servicing).</a:t>
            </a:r>
            <a:endParaRPr lang="en-ZA" dirty="0"/>
          </a:p>
        </p:txBody>
      </p:sp>
      <p:sp>
        <p:nvSpPr>
          <p:cNvPr id="10" name="Title 1"/>
          <p:cNvSpPr>
            <a:spLocks noGrp="1"/>
          </p:cNvSpPr>
          <p:nvPr>
            <p:ph type="title"/>
          </p:nvPr>
        </p:nvSpPr>
        <p:spPr>
          <a:xfrm>
            <a:off x="457200" y="274638"/>
            <a:ext cx="7118369" cy="1143000"/>
          </a:xfrm>
        </p:spPr>
        <p:txBody>
          <a:bodyPr>
            <a:normAutofit/>
          </a:bodyPr>
          <a:lstStyle/>
          <a:p>
            <a:r>
              <a:rPr lang="en-GB"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Land development/delivery process (cont..)</a:t>
            </a:r>
            <a:endParaRPr lang="en-GB"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4"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99979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Urban Land Pricing</a:t>
            </a:r>
            <a:endParaRPr lang="en-GB"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Content Placeholder 2"/>
          <p:cNvSpPr>
            <a:spLocks noGrp="1"/>
          </p:cNvSpPr>
          <p:nvPr>
            <p:ph idx="1"/>
          </p:nvPr>
        </p:nvSpPr>
        <p:spPr/>
        <p:txBody>
          <a:bodyPr>
            <a:normAutofit fontScale="62500" lnSpcReduction="20000"/>
          </a:bodyPr>
          <a:lstStyle/>
          <a:p>
            <a:pPr>
              <a:spcBef>
                <a:spcPct val="0"/>
              </a:spcBef>
              <a:buNone/>
            </a:pPr>
            <a:r>
              <a:rPr lang="en-US" altLang="en-US" sz="45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charset="0"/>
              </a:rPr>
              <a:t>Upset price</a:t>
            </a:r>
            <a:endParaRPr lang="en-US" altLang="en-US" sz="4500" dirty="0">
              <a:latin typeface="Arial" charset="0"/>
            </a:endParaRPr>
          </a:p>
          <a:p>
            <a:pPr>
              <a:spcBef>
                <a:spcPct val="0"/>
              </a:spcBef>
              <a:buNone/>
            </a:pPr>
            <a:endParaRPr lang="en-US" altLang="en-US" i="1" dirty="0">
              <a:latin typeface="Arial" charset="0"/>
            </a:endParaRPr>
          </a:p>
          <a:p>
            <a:pPr>
              <a:spcBef>
                <a:spcPct val="0"/>
              </a:spcBef>
              <a:buFont typeface="Wingdings" panose="05000000000000000000" pitchFamily="2" charset="2"/>
              <a:buChar char="q"/>
            </a:pPr>
            <a:r>
              <a:rPr lang="en-US" altLang="en-US" dirty="0" smtClean="0">
                <a:latin typeface="Arial" charset="0"/>
              </a:rPr>
              <a:t>Upset price is the price set with a view to recover the money spent on the development thereof. </a:t>
            </a:r>
            <a:endParaRPr lang="en-US" altLang="en-US" dirty="0">
              <a:latin typeface="Arial" charset="0"/>
            </a:endParaRPr>
          </a:p>
          <a:p>
            <a:pPr>
              <a:spcBef>
                <a:spcPct val="0"/>
              </a:spcBef>
              <a:buNone/>
            </a:pPr>
            <a:endParaRPr lang="en-US" altLang="en-US" dirty="0">
              <a:latin typeface="Arial" charset="0"/>
            </a:endParaRPr>
          </a:p>
          <a:p>
            <a:pPr>
              <a:spcBef>
                <a:spcPct val="0"/>
              </a:spcBef>
              <a:buNone/>
            </a:pPr>
            <a:r>
              <a:rPr lang="en-US" altLang="en-US" dirty="0">
                <a:latin typeface="Arial" charset="0"/>
              </a:rPr>
              <a:t>	The following costs make up or are calculated into the price of an erf:</a:t>
            </a:r>
          </a:p>
          <a:p>
            <a:pPr>
              <a:spcBef>
                <a:spcPct val="0"/>
              </a:spcBef>
              <a:buNone/>
            </a:pPr>
            <a:endParaRPr lang="en-US" altLang="en-US" u="sng" dirty="0">
              <a:latin typeface="Arial" charset="0"/>
            </a:endParaRPr>
          </a:p>
          <a:p>
            <a:pPr marL="920750" indent="-457200">
              <a:spcBef>
                <a:spcPct val="0"/>
              </a:spcBef>
            </a:pPr>
            <a:r>
              <a:rPr lang="en-US" altLang="en-US" dirty="0">
                <a:latin typeface="Arial" charset="0"/>
              </a:rPr>
              <a:t>Town Planning Cost</a:t>
            </a:r>
          </a:p>
          <a:p>
            <a:pPr marL="920750" indent="-457200">
              <a:spcBef>
                <a:spcPct val="0"/>
              </a:spcBef>
            </a:pPr>
            <a:r>
              <a:rPr lang="en-US" altLang="en-US" dirty="0">
                <a:latin typeface="Arial" charset="0"/>
              </a:rPr>
              <a:t>Survey Cost</a:t>
            </a:r>
          </a:p>
          <a:p>
            <a:pPr marL="920750" indent="-457200">
              <a:spcBef>
                <a:spcPct val="0"/>
              </a:spcBef>
            </a:pPr>
            <a:r>
              <a:rPr lang="en-US" altLang="en-US" dirty="0">
                <a:latin typeface="Arial" charset="0"/>
              </a:rPr>
              <a:t>Road and street name signs</a:t>
            </a:r>
          </a:p>
          <a:p>
            <a:pPr marL="920750" indent="-457200">
              <a:spcBef>
                <a:spcPct val="0"/>
              </a:spcBef>
            </a:pPr>
            <a:r>
              <a:rPr lang="en-US" altLang="en-US" dirty="0">
                <a:latin typeface="Arial" charset="0"/>
              </a:rPr>
              <a:t>Basic earthworks and storm water drainage</a:t>
            </a:r>
          </a:p>
          <a:p>
            <a:pPr marL="920750" indent="-457200">
              <a:spcBef>
                <a:spcPct val="0"/>
              </a:spcBef>
            </a:pPr>
            <a:r>
              <a:rPr lang="en-US" altLang="en-US" dirty="0">
                <a:latin typeface="Arial" charset="0"/>
              </a:rPr>
              <a:t>Tarring of streets</a:t>
            </a:r>
          </a:p>
          <a:p>
            <a:pPr marL="920750" indent="-457200">
              <a:spcBef>
                <a:spcPct val="0"/>
              </a:spcBef>
            </a:pPr>
            <a:r>
              <a:rPr lang="en-US" altLang="en-US" dirty="0">
                <a:latin typeface="Arial" charset="0"/>
              </a:rPr>
              <a:t>Access roads</a:t>
            </a:r>
          </a:p>
          <a:p>
            <a:pPr marL="920750" indent="-457200">
              <a:spcBef>
                <a:spcPct val="0"/>
              </a:spcBef>
            </a:pPr>
            <a:r>
              <a:rPr lang="en-US" altLang="en-US" dirty="0">
                <a:latin typeface="Arial" charset="0"/>
              </a:rPr>
              <a:t>Land cost</a:t>
            </a:r>
          </a:p>
          <a:p>
            <a:pPr marL="920750" indent="-457200">
              <a:spcBef>
                <a:spcPct val="0"/>
              </a:spcBef>
            </a:pPr>
            <a:r>
              <a:rPr lang="en-US" altLang="en-US" dirty="0">
                <a:latin typeface="Arial" charset="0"/>
              </a:rPr>
              <a:t>Administration cost</a:t>
            </a:r>
          </a:p>
          <a:p>
            <a:pPr marL="920750" indent="-457200">
              <a:spcBef>
                <a:spcPct val="0"/>
              </a:spcBef>
            </a:pPr>
            <a:r>
              <a:rPr lang="en-US" altLang="en-US" dirty="0">
                <a:latin typeface="Arial" charset="0"/>
              </a:rPr>
              <a:t>Open spaces/play parks</a:t>
            </a:r>
          </a:p>
          <a:p>
            <a:endParaRPr lang="en-GB" dirty="0"/>
          </a:p>
        </p:txBody>
      </p:sp>
      <p:pic>
        <p:nvPicPr>
          <p:cNvPr id="4"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2738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24730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indent="0" algn="just">
              <a:lnSpc>
                <a:spcPct val="80000"/>
              </a:lnSpc>
              <a:buNone/>
            </a:pPr>
            <a:r>
              <a:rPr lang="en-US" sz="2400" dirty="0" smtClean="0">
                <a:latin typeface="Calibri" panose="020F0502020204030204" pitchFamily="34" charset="0"/>
              </a:rPr>
              <a:t>The cost of developing a parcel of land (upset price) depends on several factors:</a:t>
            </a:r>
          </a:p>
          <a:p>
            <a:pPr marL="0" indent="0" algn="just">
              <a:lnSpc>
                <a:spcPct val="80000"/>
              </a:lnSpc>
              <a:buNone/>
            </a:pPr>
            <a:endParaRPr lang="en-US" sz="2400" dirty="0" smtClean="0">
              <a:latin typeface="Calibri" panose="020F0502020204030204" pitchFamily="34" charset="0"/>
            </a:endParaRPr>
          </a:p>
          <a:p>
            <a:pPr marL="901700" indent="-723900" algn="just">
              <a:lnSpc>
                <a:spcPct val="80000"/>
              </a:lnSpc>
              <a:buFont typeface="Wingdings" panose="05000000000000000000" pitchFamily="2" charset="2"/>
              <a:buChar char="q"/>
            </a:pPr>
            <a:r>
              <a:rPr lang="en-US" sz="2400" dirty="0" smtClean="0">
                <a:latin typeface="Calibri" panose="020F0502020204030204" pitchFamily="34" charset="0"/>
              </a:rPr>
              <a:t>Level of services required</a:t>
            </a:r>
          </a:p>
          <a:p>
            <a:pPr marL="901700" indent="-723900" algn="just">
              <a:lnSpc>
                <a:spcPct val="80000"/>
              </a:lnSpc>
              <a:buFont typeface="Wingdings" panose="05000000000000000000" pitchFamily="2" charset="2"/>
              <a:buChar char="q"/>
            </a:pPr>
            <a:r>
              <a:rPr lang="en-US" sz="2400" dirty="0" smtClean="0">
                <a:latin typeface="Calibri" panose="020F0502020204030204" pitchFamily="34" charset="0"/>
              </a:rPr>
              <a:t>Soil formation</a:t>
            </a:r>
          </a:p>
          <a:p>
            <a:pPr marL="901700" indent="-723900" algn="just">
              <a:lnSpc>
                <a:spcPct val="80000"/>
              </a:lnSpc>
              <a:buFont typeface="Wingdings" panose="05000000000000000000" pitchFamily="2" charset="2"/>
              <a:buChar char="q"/>
            </a:pPr>
            <a:r>
              <a:rPr lang="en-US" sz="2400" dirty="0" smtClean="0">
                <a:latin typeface="Calibri" panose="020F0502020204030204" pitchFamily="34" charset="0"/>
              </a:rPr>
              <a:t>Erf sizes</a:t>
            </a:r>
          </a:p>
          <a:p>
            <a:pPr marL="901700" indent="-723900" algn="just">
              <a:lnSpc>
                <a:spcPct val="80000"/>
              </a:lnSpc>
              <a:buFont typeface="Wingdings" panose="05000000000000000000" pitchFamily="2" charset="2"/>
              <a:buChar char="q"/>
            </a:pPr>
            <a:r>
              <a:rPr lang="en-US" sz="2400" dirty="0" smtClean="0">
                <a:latin typeface="Calibri" panose="020F0502020204030204" pitchFamily="34" charset="0"/>
              </a:rPr>
              <a:t>Topography of the land to  be serviced</a:t>
            </a:r>
          </a:p>
          <a:p>
            <a:pPr marL="901700" indent="-723900" algn="just">
              <a:lnSpc>
                <a:spcPct val="80000"/>
              </a:lnSpc>
              <a:buFont typeface="Wingdings" panose="05000000000000000000" pitchFamily="2" charset="2"/>
              <a:buChar char="q"/>
            </a:pPr>
            <a:r>
              <a:rPr lang="en-US" sz="2400" dirty="0" smtClean="0">
                <a:latin typeface="Calibri" panose="020F0502020204030204" pitchFamily="34" charset="0"/>
              </a:rPr>
              <a:t>Proximity or availability of bulk services</a:t>
            </a:r>
          </a:p>
          <a:p>
            <a:pPr marL="901700" indent="-723900" algn="just">
              <a:lnSpc>
                <a:spcPct val="80000"/>
              </a:lnSpc>
              <a:buFont typeface="Wingdings" panose="05000000000000000000" pitchFamily="2" charset="2"/>
              <a:buChar char="q"/>
            </a:pPr>
            <a:r>
              <a:rPr lang="en-US" sz="2400" dirty="0" smtClean="0">
                <a:latin typeface="Calibri" panose="020F0502020204030204" pitchFamily="34" charset="0"/>
              </a:rPr>
              <a:t>Location of the land to be serviced</a:t>
            </a:r>
          </a:p>
          <a:p>
            <a:pPr marL="901700" indent="-723900" algn="just">
              <a:lnSpc>
                <a:spcPct val="80000"/>
              </a:lnSpc>
              <a:buFont typeface="Wingdings" panose="05000000000000000000" pitchFamily="2" charset="2"/>
              <a:buChar char="q"/>
            </a:pPr>
            <a:r>
              <a:rPr lang="en-US" sz="2400" dirty="0" smtClean="0">
                <a:latin typeface="Calibri" panose="020F0502020204030204" pitchFamily="34" charset="0"/>
              </a:rPr>
              <a:t>Interests on money spend</a:t>
            </a:r>
          </a:p>
          <a:p>
            <a:pPr marL="901700" indent="-723900" algn="just">
              <a:lnSpc>
                <a:spcPct val="80000"/>
              </a:lnSpc>
              <a:buFont typeface="Wingdings" panose="05000000000000000000" pitchFamily="2" charset="2"/>
              <a:buChar char="q"/>
            </a:pPr>
            <a:r>
              <a:rPr lang="en-US" sz="2400" dirty="0" smtClean="0">
                <a:latin typeface="Calibri" panose="020F0502020204030204" pitchFamily="34" charset="0"/>
              </a:rPr>
              <a:t>Cost of materials</a:t>
            </a:r>
          </a:p>
          <a:p>
            <a:pPr marL="901700" indent="-723900" algn="just">
              <a:lnSpc>
                <a:spcPct val="80000"/>
              </a:lnSpc>
              <a:buFont typeface="Wingdings" panose="05000000000000000000" pitchFamily="2" charset="2"/>
              <a:buChar char="q"/>
            </a:pPr>
            <a:r>
              <a:rPr lang="en-US" sz="2400" dirty="0" smtClean="0">
                <a:latin typeface="Calibri" panose="020F0502020204030204" pitchFamily="34" charset="0"/>
              </a:rPr>
              <a:t>Professional fees</a:t>
            </a:r>
          </a:p>
          <a:p>
            <a:pPr marL="901700" indent="-723900" algn="just">
              <a:lnSpc>
                <a:spcPct val="80000"/>
              </a:lnSpc>
              <a:buFont typeface="Wingdings" panose="05000000000000000000" pitchFamily="2" charset="2"/>
              <a:buChar char="q"/>
            </a:pPr>
            <a:r>
              <a:rPr lang="en-US" sz="2400" dirty="0" smtClean="0">
                <a:latin typeface="Calibri" panose="020F0502020204030204" pitchFamily="34" charset="0"/>
              </a:rPr>
              <a:t>Services installation period </a:t>
            </a:r>
            <a:endParaRPr lang="en-US" sz="2400" dirty="0">
              <a:latin typeface="Calibri" panose="020F0502020204030204" pitchFamily="34" charset="0"/>
            </a:endParaRPr>
          </a:p>
        </p:txBody>
      </p:sp>
      <p:sp>
        <p:nvSpPr>
          <p:cNvPr id="4" name="Title 1"/>
          <p:cNvSpPr>
            <a:spLocks noGrp="1"/>
          </p:cNvSpPr>
          <p:nvPr>
            <p:ph type="title"/>
          </p:nvPr>
        </p:nvSpPr>
        <p:spPr>
          <a:xfrm>
            <a:off x="457200" y="274638"/>
            <a:ext cx="7118369" cy="1143000"/>
          </a:xfrm>
        </p:spPr>
        <p:txBody>
          <a:bodyPr>
            <a:normAutofit/>
          </a:bodyPr>
          <a:lstStyle/>
          <a:p>
            <a:r>
              <a:rPr lang="en-GB"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Urban Land Cost and Pricing (cont..)</a:t>
            </a:r>
            <a:endParaRPr lang="en-GB"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2738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79158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buFont typeface="Wingdings" panose="05000000000000000000" pitchFamily="2" charset="2"/>
              <a:buChar char="q"/>
            </a:pPr>
            <a:r>
              <a:rPr lang="en-US" sz="1800" b="1" dirty="0" smtClean="0"/>
              <a:t>Proclamations</a:t>
            </a:r>
          </a:p>
          <a:p>
            <a:pPr marL="903288" lvl="1" indent="-534988">
              <a:buFont typeface="Arial" panose="020B0604020202020204" pitchFamily="34" charset="0"/>
              <a:buChar char="•"/>
            </a:pPr>
            <a:r>
              <a:rPr lang="en-US" sz="1800" dirty="0" smtClean="0"/>
              <a:t>42 new Local Authorities from 15 at independence</a:t>
            </a:r>
          </a:p>
          <a:p>
            <a:pPr marL="903288" lvl="1" indent="-534988">
              <a:buFont typeface="Arial" panose="020B0604020202020204" pitchFamily="34" charset="0"/>
              <a:buChar char="•"/>
            </a:pPr>
            <a:r>
              <a:rPr lang="en-US" sz="1800" dirty="0" smtClean="0"/>
              <a:t>411 townships (extensions) proclaimed since independence translating into some 123,400 plots countrywide;</a:t>
            </a:r>
          </a:p>
          <a:p>
            <a:pPr marL="400050" lvl="1" indent="0">
              <a:buNone/>
            </a:pPr>
            <a:endParaRPr lang="en-US" sz="1800" dirty="0" smtClean="0"/>
          </a:p>
          <a:p>
            <a:pPr>
              <a:buFont typeface="Wingdings" panose="05000000000000000000" pitchFamily="2" charset="2"/>
              <a:buChar char="q"/>
            </a:pPr>
            <a:r>
              <a:rPr lang="en-US" sz="1800" b="1" dirty="0" smtClean="0"/>
              <a:t>Land Servicing</a:t>
            </a:r>
          </a:p>
          <a:p>
            <a:pPr marL="935038" lvl="1" indent="-534988">
              <a:buFont typeface="Arial" panose="020B0604020202020204" pitchFamily="34" charset="0"/>
              <a:buChar char="•"/>
            </a:pPr>
            <a:r>
              <a:rPr lang="en-US" sz="1800" dirty="0" smtClean="0"/>
              <a:t>33,619 plots serviced during 2013/2014 to 2017/2018 FYs </a:t>
            </a:r>
          </a:p>
          <a:p>
            <a:pPr marL="400050" lvl="1" indent="0">
              <a:buNone/>
            </a:pPr>
            <a:endParaRPr lang="en-US" sz="1800" dirty="0" smtClean="0"/>
          </a:p>
          <a:p>
            <a:pPr>
              <a:buFont typeface="Wingdings" panose="05000000000000000000" pitchFamily="2" charset="2"/>
              <a:buChar char="q"/>
            </a:pPr>
            <a:r>
              <a:rPr lang="en-US" sz="1800" b="1" dirty="0" smtClean="0"/>
              <a:t>Housing</a:t>
            </a:r>
          </a:p>
          <a:p>
            <a:pPr marL="901700" indent="-520700"/>
            <a:r>
              <a:rPr lang="en-US" sz="1800" b="1" dirty="0" smtClean="0"/>
              <a:t>Alienation Scheme </a:t>
            </a:r>
            <a:r>
              <a:rPr lang="en-US" sz="1800" dirty="0" smtClean="0"/>
              <a:t>- </a:t>
            </a:r>
            <a:r>
              <a:rPr lang="en-US" sz="1800" dirty="0"/>
              <a:t>4,000 houses were transferred/ sold to the tenants</a:t>
            </a:r>
            <a:endParaRPr lang="en-US" sz="1800" dirty="0" smtClean="0"/>
          </a:p>
          <a:p>
            <a:pPr marL="901700" indent="-520700"/>
            <a:r>
              <a:rPr lang="en-US" sz="1800" b="1" dirty="0" smtClean="0"/>
              <a:t>Build </a:t>
            </a:r>
            <a:r>
              <a:rPr lang="en-US" sz="1800" b="1" dirty="0"/>
              <a:t>Together </a:t>
            </a:r>
            <a:r>
              <a:rPr lang="en-US" sz="1800" b="1" dirty="0" err="1"/>
              <a:t>Programme</a:t>
            </a:r>
            <a:r>
              <a:rPr lang="en-US" sz="1800" b="1" dirty="0"/>
              <a:t> (</a:t>
            </a:r>
            <a:r>
              <a:rPr lang="en-US" sz="1800" b="1" dirty="0" err="1"/>
              <a:t>BTP</a:t>
            </a:r>
            <a:r>
              <a:rPr lang="en-US" sz="1800" b="1" dirty="0" smtClean="0"/>
              <a:t>) - </a:t>
            </a:r>
            <a:r>
              <a:rPr lang="en-US" sz="1800" dirty="0" smtClean="0"/>
              <a:t>30,400 </a:t>
            </a:r>
            <a:r>
              <a:rPr lang="en-US" sz="1800" dirty="0"/>
              <a:t>housing units have been constructed under this </a:t>
            </a:r>
            <a:r>
              <a:rPr lang="en-US" sz="1800" dirty="0" err="1"/>
              <a:t>Programme</a:t>
            </a:r>
            <a:r>
              <a:rPr lang="en-US" sz="1800" dirty="0"/>
              <a:t> since </a:t>
            </a:r>
            <a:r>
              <a:rPr lang="en-US" sz="1800" dirty="0" smtClean="0"/>
              <a:t>inception (1992)</a:t>
            </a:r>
            <a:endParaRPr lang="en-US" sz="1800" dirty="0"/>
          </a:p>
        </p:txBody>
      </p:sp>
      <p:sp>
        <p:nvSpPr>
          <p:cNvPr id="4" name="Title 1"/>
          <p:cNvSpPr txBox="1">
            <a:spLocks/>
          </p:cNvSpPr>
          <p:nvPr/>
        </p:nvSpPr>
        <p:spPr>
          <a:xfrm>
            <a:off x="609600" y="427038"/>
            <a:ext cx="720276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OUTPUTS AND OUTCOMES</a:t>
            </a:r>
            <a:endParaRPr lang="en-GB"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6"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28522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83152" cy="1143000"/>
          </a:xfrm>
        </p:spPr>
        <p:txBody>
          <a:bodyPr>
            <a:normAutofit fontScale="90000"/>
          </a:bodyPr>
          <a:lstStyle/>
          <a:p>
            <a:r>
              <a:rPr lang="en-GB"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Conclusion &amp; Recommendations</a:t>
            </a:r>
            <a:endParaRPr lang="en-GB"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Content Placeholder 2"/>
          <p:cNvSpPr>
            <a:spLocks noGrp="1"/>
          </p:cNvSpPr>
          <p:nvPr>
            <p:ph idx="1"/>
          </p:nvPr>
        </p:nvSpPr>
        <p:spPr>
          <a:xfrm>
            <a:off x="457200" y="1096616"/>
            <a:ext cx="8229600" cy="5284712"/>
          </a:xfrm>
        </p:spPr>
        <p:txBody>
          <a:bodyPr>
            <a:noAutofit/>
          </a:bodyPr>
          <a:lstStyle/>
          <a:p>
            <a:pPr lvl="0" algn="just">
              <a:buFont typeface="Wingdings" panose="05000000000000000000" pitchFamily="2" charset="2"/>
              <a:buChar char="q"/>
            </a:pPr>
            <a:r>
              <a:rPr lang="en-US" sz="2000" b="1" dirty="0"/>
              <a:t>Expedite the roll out of the Flexible Land </a:t>
            </a:r>
            <a:r>
              <a:rPr lang="en-US" sz="2000" b="1" dirty="0" smtClean="0"/>
              <a:t>Tenure</a:t>
            </a:r>
            <a:r>
              <a:rPr lang="en-US" sz="2000" dirty="0" smtClean="0"/>
              <a:t> System </a:t>
            </a:r>
          </a:p>
          <a:p>
            <a:pPr lvl="0" algn="just">
              <a:buFont typeface="Wingdings" panose="05000000000000000000" pitchFamily="2" charset="2"/>
              <a:buChar char="q"/>
            </a:pPr>
            <a:r>
              <a:rPr lang="en-US" sz="2000" dirty="0" smtClean="0"/>
              <a:t>Massive </a:t>
            </a:r>
            <a:r>
              <a:rPr lang="en-US" sz="2000" dirty="0"/>
              <a:t>Urban Land Servicing Project (</a:t>
            </a:r>
            <a:r>
              <a:rPr lang="en-US" sz="2000" dirty="0" err="1"/>
              <a:t>MULSP</a:t>
            </a:r>
            <a:r>
              <a:rPr lang="en-US" sz="2000" dirty="0"/>
              <a:t>) </a:t>
            </a:r>
            <a:r>
              <a:rPr lang="en-US" sz="2000" dirty="0" smtClean="0"/>
              <a:t>– increased state investment</a:t>
            </a:r>
          </a:p>
          <a:p>
            <a:pPr lvl="0" algn="just">
              <a:buFont typeface="Wingdings" panose="05000000000000000000" pitchFamily="2" charset="2"/>
              <a:buChar char="q"/>
            </a:pPr>
            <a:r>
              <a:rPr lang="en-US" sz="2000" b="1" dirty="0" smtClean="0"/>
              <a:t>Revision of the </a:t>
            </a:r>
            <a:r>
              <a:rPr lang="en-US" sz="2000" b="1" dirty="0" err="1" smtClean="0"/>
              <a:t>MHDP</a:t>
            </a:r>
            <a:r>
              <a:rPr lang="en-US" sz="2000" b="1" dirty="0" smtClean="0"/>
              <a:t> </a:t>
            </a:r>
            <a:r>
              <a:rPr lang="en-US" sz="2000" b="1" dirty="0"/>
              <a:t>Blueprint and Implementation </a:t>
            </a:r>
            <a:r>
              <a:rPr lang="en-US" sz="2000" b="1" dirty="0" smtClean="0"/>
              <a:t>Strategy development</a:t>
            </a:r>
            <a:r>
              <a:rPr lang="en-US" sz="2000" dirty="0" smtClean="0"/>
              <a:t>; </a:t>
            </a:r>
            <a:endParaRPr lang="en-ZA" sz="2000" dirty="0"/>
          </a:p>
          <a:p>
            <a:pPr lvl="0" algn="just">
              <a:buFont typeface="Wingdings" panose="05000000000000000000" pitchFamily="2" charset="2"/>
              <a:buChar char="q"/>
            </a:pPr>
            <a:r>
              <a:rPr lang="en-US" sz="2000" dirty="0" smtClean="0"/>
              <a:t>Enhanced </a:t>
            </a:r>
            <a:r>
              <a:rPr lang="en-US" sz="2000" b="1" dirty="0" smtClean="0"/>
              <a:t>community participation (</a:t>
            </a:r>
            <a:r>
              <a:rPr lang="en-US" sz="2000" dirty="0" smtClean="0"/>
              <a:t>demand-driven approach) - </a:t>
            </a:r>
            <a:r>
              <a:rPr lang="en-US" sz="2000" b="1" dirty="0" err="1" smtClean="0"/>
              <a:t>SDFN</a:t>
            </a:r>
            <a:endParaRPr lang="en-ZA" sz="2000" dirty="0"/>
          </a:p>
          <a:p>
            <a:pPr algn="just">
              <a:buFont typeface="Wingdings" panose="05000000000000000000" pitchFamily="2" charset="2"/>
              <a:buChar char="q"/>
            </a:pPr>
            <a:r>
              <a:rPr lang="en-US" sz="2000" dirty="0"/>
              <a:t> Enhance affordability </a:t>
            </a:r>
            <a:r>
              <a:rPr lang="en-ZA" sz="2000" dirty="0" smtClean="0"/>
              <a:t>for </a:t>
            </a:r>
            <a:r>
              <a:rPr lang="en-ZA" sz="2000" dirty="0"/>
              <a:t>low income earners</a:t>
            </a:r>
            <a:r>
              <a:rPr lang="en-US" sz="2000" dirty="0"/>
              <a:t> by among others:</a:t>
            </a:r>
            <a:endParaRPr lang="en-ZA" sz="2000" dirty="0"/>
          </a:p>
          <a:p>
            <a:pPr lvl="1" algn="just">
              <a:buFont typeface="Arial" panose="020B0604020202020204" pitchFamily="34" charset="0"/>
              <a:buChar char="•"/>
            </a:pPr>
            <a:r>
              <a:rPr lang="en-US" sz="2000" dirty="0"/>
              <a:t>Providing for </a:t>
            </a:r>
            <a:r>
              <a:rPr lang="en-US" sz="2000" b="1" dirty="0"/>
              <a:t>rental-to-own housing</a:t>
            </a:r>
            <a:r>
              <a:rPr lang="en-US" sz="2000" dirty="0"/>
              <a:t> development as well;</a:t>
            </a:r>
            <a:endParaRPr lang="en-ZA" sz="2000" dirty="0"/>
          </a:p>
          <a:p>
            <a:pPr lvl="1" algn="just">
              <a:buFont typeface="Arial" panose="020B0604020202020204" pitchFamily="34" charset="0"/>
              <a:buChar char="•"/>
            </a:pPr>
            <a:r>
              <a:rPr lang="en-US" sz="2000" dirty="0"/>
              <a:t>Adopting affordable </a:t>
            </a:r>
            <a:r>
              <a:rPr lang="en-US" sz="2000" b="1" dirty="0"/>
              <a:t>incremental design/layouts and</a:t>
            </a:r>
            <a:r>
              <a:rPr lang="en-US" sz="2000" dirty="0"/>
              <a:t> </a:t>
            </a:r>
            <a:r>
              <a:rPr lang="en-US" sz="2000" b="1" dirty="0" smtClean="0"/>
              <a:t>building methods</a:t>
            </a:r>
          </a:p>
          <a:p>
            <a:pPr lvl="1" algn="just">
              <a:buFont typeface="Arial" panose="020B0604020202020204" pitchFamily="34" charset="0"/>
              <a:buChar char="•"/>
            </a:pPr>
            <a:r>
              <a:rPr lang="en-US" sz="2000" b="1" dirty="0"/>
              <a:t>Pre-allocation</a:t>
            </a:r>
            <a:r>
              <a:rPr lang="en-US" sz="2000" dirty="0"/>
              <a:t> of (un-serviced) - Land with only a few of the basic services (planned, surveyed and perhaps only serviced with sewer and water in the first phase and other services to follow later); and</a:t>
            </a:r>
            <a:endParaRPr lang="en-ZA" sz="2000" dirty="0"/>
          </a:p>
          <a:p>
            <a:pPr lvl="1" algn="just">
              <a:buFont typeface="Arial" panose="020B0604020202020204" pitchFamily="34" charset="0"/>
              <a:buChar char="•"/>
            </a:pPr>
            <a:r>
              <a:rPr lang="en-ZA" sz="2000" dirty="0"/>
              <a:t>Introduction and enforcement of discriminatory pricing of land and </a:t>
            </a:r>
            <a:r>
              <a:rPr lang="en-ZA" sz="2000" b="1" dirty="0"/>
              <a:t>cross-subsidisation. </a:t>
            </a:r>
            <a:endParaRPr lang="en-ZA" sz="2000" dirty="0"/>
          </a:p>
          <a:p>
            <a:pPr algn="just"/>
            <a:endParaRPr lang="en-GB" sz="2000" dirty="0"/>
          </a:p>
        </p:txBody>
      </p:sp>
      <p:pic>
        <p:nvPicPr>
          <p:cNvPr id="4"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92236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lvl="0" algn="just">
              <a:buFont typeface="Wingdings" panose="05000000000000000000" pitchFamily="2" charset="2"/>
              <a:buChar char="q"/>
            </a:pPr>
            <a:r>
              <a:rPr lang="en-ZA" dirty="0"/>
              <a:t>Encourage more </a:t>
            </a:r>
            <a:r>
              <a:rPr lang="en-ZA" b="1" dirty="0"/>
              <a:t>PPPs</a:t>
            </a:r>
            <a:r>
              <a:rPr lang="en-ZA" dirty="0"/>
              <a:t> in the servicing of urban land and housing in line with the provisions of the Public-Private Partnership Act, 2017 and on the basis of </a:t>
            </a:r>
          </a:p>
          <a:p>
            <a:pPr lvl="1" algn="just">
              <a:buFont typeface="Arial" panose="020B0604020202020204" pitchFamily="34" charset="0"/>
              <a:buChar char="•"/>
            </a:pPr>
            <a:r>
              <a:rPr lang="en-ZA" sz="3300" b="1" dirty="0"/>
              <a:t>Clear pre-determined targets</a:t>
            </a:r>
            <a:r>
              <a:rPr lang="en-ZA" sz="3300" dirty="0"/>
              <a:t> (beneficiaries, product types and prices); </a:t>
            </a:r>
          </a:p>
          <a:p>
            <a:pPr lvl="1" algn="just">
              <a:buFont typeface="Arial" panose="020B0604020202020204" pitchFamily="34" charset="0"/>
              <a:buChar char="•"/>
            </a:pPr>
            <a:r>
              <a:rPr lang="en-ZA" sz="3300" dirty="0"/>
              <a:t>Open and </a:t>
            </a:r>
            <a:r>
              <a:rPr lang="en-ZA" sz="3300" b="1" dirty="0"/>
              <a:t>competitive procurement</a:t>
            </a:r>
            <a:r>
              <a:rPr lang="en-ZA" sz="3300" dirty="0"/>
              <a:t>; and</a:t>
            </a:r>
          </a:p>
          <a:p>
            <a:pPr lvl="1" algn="just">
              <a:buFont typeface="Arial" panose="020B0604020202020204" pitchFamily="34" charset="0"/>
              <a:buChar char="•"/>
            </a:pPr>
            <a:r>
              <a:rPr lang="en-ZA" sz="3300" b="1" dirty="0"/>
              <a:t>Fair distribution of risk or costs and benefits</a:t>
            </a:r>
            <a:r>
              <a:rPr lang="en-ZA" sz="3300" dirty="0"/>
              <a:t> between the Government and private developers; </a:t>
            </a:r>
          </a:p>
          <a:p>
            <a:pPr algn="just">
              <a:buFont typeface="Wingdings" panose="05000000000000000000" pitchFamily="2" charset="2"/>
              <a:buChar char="q"/>
            </a:pPr>
            <a:r>
              <a:rPr lang="en-ZA" sz="3300" dirty="0"/>
              <a:t>Reg</a:t>
            </a:r>
            <a:r>
              <a:rPr lang="en-ZA" dirty="0"/>
              <a:t>ulation of the sale of land to private developers especially to prevent land speculation and sale of large tracks of land to a few individuals and developers; and </a:t>
            </a:r>
          </a:p>
          <a:p>
            <a:pPr algn="just">
              <a:buFont typeface="Wingdings" panose="05000000000000000000" pitchFamily="2" charset="2"/>
              <a:buChar char="q"/>
            </a:pPr>
            <a:r>
              <a:rPr lang="en-US" dirty="0"/>
              <a:t>Local authorities should develop appropriate institutional capacity to guide, monitor and ensure integrated land use planning and urban development as well as environment protection.</a:t>
            </a:r>
            <a:endParaRPr lang="en-GB" dirty="0"/>
          </a:p>
          <a:p>
            <a:endParaRPr lang="en-GB" dirty="0"/>
          </a:p>
        </p:txBody>
      </p:sp>
      <p:sp>
        <p:nvSpPr>
          <p:cNvPr id="4" name="Title 1"/>
          <p:cNvSpPr>
            <a:spLocks noGrp="1"/>
          </p:cNvSpPr>
          <p:nvPr>
            <p:ph type="title"/>
          </p:nvPr>
        </p:nvSpPr>
        <p:spPr>
          <a:xfrm>
            <a:off x="457200" y="274638"/>
            <a:ext cx="7355160" cy="1143000"/>
          </a:xfrm>
        </p:spPr>
        <p:txBody>
          <a:bodyPr>
            <a:normAutofit fontScale="90000"/>
          </a:bodyPr>
          <a:lstStyle/>
          <a:p>
            <a:r>
              <a:rPr lang="en-GB"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Conclusion &amp; Recommendations (cont..)</a:t>
            </a:r>
            <a:endParaRPr lang="en-GB"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33354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lgn="just">
              <a:buFont typeface="Wingdings" panose="05000000000000000000" pitchFamily="2" charset="2"/>
              <a:buChar char="q"/>
            </a:pPr>
            <a:r>
              <a:rPr lang="en-US" sz="2400" b="1" dirty="0"/>
              <a:t>Amend the Local Authorities Act, 1992 and the Regional Councils Act, 1992</a:t>
            </a:r>
            <a:r>
              <a:rPr lang="en-US" sz="2400" dirty="0"/>
              <a:t> to insert a provision </a:t>
            </a:r>
            <a:r>
              <a:rPr lang="en-US" sz="2400" b="1" dirty="0"/>
              <a:t>prohibiting the sale of land to foreign nationals, </a:t>
            </a:r>
            <a:r>
              <a:rPr lang="en-US" sz="2400" dirty="0"/>
              <a:t>and obliging  those who are already in possession of urban land to give the State the first right of refusal when they want to bequeath;</a:t>
            </a:r>
          </a:p>
          <a:p>
            <a:pPr lvl="0" algn="just">
              <a:buFont typeface="Wingdings" panose="05000000000000000000" pitchFamily="2" charset="2"/>
              <a:buChar char="q"/>
            </a:pPr>
            <a:r>
              <a:rPr lang="en-US" sz="2400" dirty="0"/>
              <a:t>Continued role of Government (Central  and sub-national governments)  as a land provider for affordable housing targeting the ultra and low income groups</a:t>
            </a:r>
            <a:r>
              <a:rPr lang="en-US" sz="2400" dirty="0" smtClean="0"/>
              <a:t>;</a:t>
            </a:r>
          </a:p>
          <a:p>
            <a:pPr algn="just">
              <a:buFont typeface="Wingdings" panose="05000000000000000000" pitchFamily="2" charset="2"/>
              <a:buChar char="q"/>
            </a:pPr>
            <a:r>
              <a:rPr lang="en-US" sz="2400" dirty="0"/>
              <a:t>Implementation of </a:t>
            </a:r>
            <a:r>
              <a:rPr lang="en-US" sz="2400" b="1" dirty="0"/>
              <a:t>Business Process Re-engineering </a:t>
            </a:r>
            <a:r>
              <a:rPr lang="en-US" sz="2400" dirty="0"/>
              <a:t>(</a:t>
            </a:r>
            <a:r>
              <a:rPr lang="en-US" sz="2400" dirty="0" err="1"/>
              <a:t>BPR</a:t>
            </a:r>
            <a:r>
              <a:rPr lang="en-US" sz="2400" dirty="0"/>
              <a:t>) in the urban land and housing planning,  approval and delivery processes at all levels</a:t>
            </a:r>
            <a:r>
              <a:rPr lang="en-ZA" sz="2400" dirty="0" smtClean="0"/>
              <a:t>;</a:t>
            </a:r>
            <a:endParaRPr lang="en-US" sz="2400" dirty="0"/>
          </a:p>
          <a:p>
            <a:endParaRPr lang="en-GB" sz="2400" dirty="0"/>
          </a:p>
        </p:txBody>
      </p:sp>
      <p:sp>
        <p:nvSpPr>
          <p:cNvPr id="4" name="Title 1"/>
          <p:cNvSpPr>
            <a:spLocks noGrp="1"/>
          </p:cNvSpPr>
          <p:nvPr>
            <p:ph type="title"/>
          </p:nvPr>
        </p:nvSpPr>
        <p:spPr>
          <a:xfrm>
            <a:off x="457200" y="274638"/>
            <a:ext cx="7355160" cy="1143000"/>
          </a:xfrm>
        </p:spPr>
        <p:txBody>
          <a:bodyPr>
            <a:normAutofit/>
          </a:bodyPr>
          <a:lstStyle/>
          <a:p>
            <a:r>
              <a:rPr lang="en-GB"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Conclusion &amp; Recommendations (cont..)</a:t>
            </a:r>
            <a:endParaRPr lang="en-GB"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66327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4929411"/>
          </a:xfrm>
        </p:spPr>
        <p:txBody>
          <a:bodyPr>
            <a:noAutofit/>
          </a:bodyPr>
          <a:lstStyle/>
          <a:p>
            <a:pPr lvl="0" algn="just">
              <a:buFont typeface="Wingdings" panose="05000000000000000000" pitchFamily="2" charset="2"/>
              <a:buChar char="q"/>
            </a:pPr>
            <a:r>
              <a:rPr lang="en-US" sz="2000" b="1" dirty="0" smtClean="0"/>
              <a:t>Continued financial and technical support to regional councils and local authorities as well as the </a:t>
            </a:r>
            <a:r>
              <a:rPr lang="en-US" sz="2000" b="1" dirty="0" err="1" smtClean="0"/>
              <a:t>NHE</a:t>
            </a:r>
            <a:r>
              <a:rPr lang="en-US" sz="2000" dirty="0" smtClean="0"/>
              <a:t> towards land and housing delivery </a:t>
            </a:r>
            <a:r>
              <a:rPr lang="en-US" sz="2000" b="1" dirty="0" smtClean="0"/>
              <a:t>with specific set conditions and deliverables</a:t>
            </a:r>
            <a:r>
              <a:rPr lang="en-US" sz="2000" dirty="0" smtClean="0"/>
              <a:t> such as:   </a:t>
            </a:r>
            <a:endParaRPr lang="en-ZA" sz="2000" dirty="0" smtClean="0">
              <a:effectLst/>
            </a:endParaRPr>
          </a:p>
          <a:p>
            <a:pPr lvl="1" algn="just">
              <a:buFont typeface="Arial" panose="020B0604020202020204" pitchFamily="34" charset="0"/>
              <a:buChar char="•"/>
            </a:pPr>
            <a:r>
              <a:rPr lang="en-US" sz="2000" dirty="0" smtClean="0"/>
              <a:t>The target groups (low income and other considerations);</a:t>
            </a:r>
            <a:endParaRPr lang="en-ZA" sz="2000" dirty="0" smtClean="0">
              <a:effectLst/>
            </a:endParaRPr>
          </a:p>
          <a:p>
            <a:pPr lvl="1" algn="just">
              <a:buFont typeface="Arial" panose="020B0604020202020204" pitchFamily="34" charset="0"/>
              <a:buChar char="•"/>
            </a:pPr>
            <a:r>
              <a:rPr lang="en-US" sz="2000" dirty="0" smtClean="0"/>
              <a:t>Specifications (costs, sizes, etc.) of the products or services to be realized; and</a:t>
            </a:r>
          </a:p>
          <a:p>
            <a:pPr marL="685800" lvl="2" algn="just"/>
            <a:r>
              <a:rPr lang="en-US" sz="2000" dirty="0"/>
              <a:t>The </a:t>
            </a:r>
            <a:r>
              <a:rPr lang="en-US" sz="2000" b="1" dirty="0"/>
              <a:t>establishment of dedicated revolving funds/accounts</a:t>
            </a:r>
            <a:r>
              <a:rPr lang="en-US" sz="2000" dirty="0"/>
              <a:t>, to be audited periodically by </a:t>
            </a:r>
            <a:r>
              <a:rPr lang="en-US" sz="2000" dirty="0" err="1"/>
              <a:t>MURD</a:t>
            </a:r>
            <a:r>
              <a:rPr lang="en-US" sz="2000" dirty="0"/>
              <a:t> and the Office of the Auditor General, into which proceeds from the sale of serviced land and houses are to be deposited for re-investment;  </a:t>
            </a:r>
            <a:endParaRPr lang="en-ZA" sz="2000" dirty="0"/>
          </a:p>
          <a:p>
            <a:pPr algn="just">
              <a:buFont typeface="Wingdings" panose="05000000000000000000" pitchFamily="2" charset="2"/>
              <a:buChar char="q"/>
            </a:pPr>
            <a:r>
              <a:rPr lang="en-US" sz="2000" dirty="0"/>
              <a:t>Development and/or enforcement of </a:t>
            </a:r>
            <a:r>
              <a:rPr lang="en-US" sz="2000" b="1" dirty="0"/>
              <a:t>appropriate legal instruments that protect both landlords and tenants </a:t>
            </a:r>
            <a:r>
              <a:rPr lang="en-US" sz="2000" dirty="0"/>
              <a:t>- Tenants against arbitrary rental increases and guarantees an agreed level of service and maintenance, and the right for the landlord to collect on delinquent rent and the power to evict non-compliant tenants; </a:t>
            </a:r>
            <a:endParaRPr lang="en-ZA" sz="2000" dirty="0"/>
          </a:p>
          <a:p>
            <a:pPr marL="457200" lvl="1" indent="0" algn="just">
              <a:buNone/>
            </a:pPr>
            <a:r>
              <a:rPr lang="en-US" sz="2000" dirty="0" smtClean="0"/>
              <a:t> </a:t>
            </a:r>
            <a:endParaRPr lang="en-ZA" sz="2000" dirty="0" smtClean="0">
              <a:effectLst/>
            </a:endParaRPr>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a:spLocks noGrp="1"/>
          </p:cNvSpPr>
          <p:nvPr>
            <p:ph type="title"/>
          </p:nvPr>
        </p:nvSpPr>
        <p:spPr>
          <a:xfrm>
            <a:off x="457200" y="274638"/>
            <a:ext cx="7210425" cy="1143000"/>
          </a:xfrm>
        </p:spPr>
        <p:txBody>
          <a:bodyPr>
            <a:normAutofit/>
          </a:bodyPr>
          <a:lstStyle/>
          <a:p>
            <a:r>
              <a:rPr lang="en-GB"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Conclusion &amp; Recommendations (cont..)</a:t>
            </a:r>
            <a:endParaRPr lang="en-GB"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37900379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56792"/>
            <a:ext cx="8229600" cy="4569372"/>
          </a:xfrm>
        </p:spPr>
        <p:txBody>
          <a:bodyPr>
            <a:noAutofit/>
          </a:bodyPr>
          <a:lstStyle/>
          <a:p>
            <a:pPr algn="just">
              <a:buFont typeface="Wingdings" panose="05000000000000000000" pitchFamily="2" charset="2"/>
              <a:buChar char="q"/>
            </a:pPr>
            <a:r>
              <a:rPr lang="en-ZA" sz="2000" dirty="0" err="1" smtClean="0"/>
              <a:t>MURD</a:t>
            </a:r>
            <a:r>
              <a:rPr lang="en-ZA" sz="2000" dirty="0" smtClean="0"/>
              <a:t> with technical support from </a:t>
            </a:r>
            <a:r>
              <a:rPr lang="en-ZA" sz="2000" dirty="0" err="1" smtClean="0"/>
              <a:t>NSA</a:t>
            </a:r>
            <a:r>
              <a:rPr lang="en-ZA" sz="2000" dirty="0" smtClean="0"/>
              <a:t> to conduct </a:t>
            </a:r>
            <a:r>
              <a:rPr lang="en-ZA" sz="2000" b="1" dirty="0" smtClean="0"/>
              <a:t>a study on</a:t>
            </a:r>
            <a:r>
              <a:rPr lang="en-ZA" sz="2000" dirty="0" smtClean="0"/>
              <a:t> </a:t>
            </a:r>
            <a:r>
              <a:rPr lang="en-ZA" sz="2000" b="1" dirty="0" smtClean="0"/>
              <a:t>indigent people</a:t>
            </a:r>
            <a:r>
              <a:rPr lang="en-ZA" sz="2000" dirty="0" smtClean="0"/>
              <a:t> in urban areas who are not in possession to pay for municipal services with a view to enable government to develop a viable incentive scheme; </a:t>
            </a:r>
          </a:p>
          <a:p>
            <a:pPr algn="just">
              <a:buFont typeface="Wingdings" panose="05000000000000000000" pitchFamily="2" charset="2"/>
              <a:buChar char="q"/>
            </a:pPr>
            <a:endParaRPr lang="en-ZA" sz="2000" dirty="0"/>
          </a:p>
          <a:p>
            <a:pPr algn="just">
              <a:buFont typeface="Wingdings" panose="05000000000000000000" pitchFamily="2" charset="2"/>
              <a:buChar char="q"/>
            </a:pPr>
            <a:r>
              <a:rPr lang="en-ZA" sz="2000" dirty="0" err="1" smtClean="0"/>
              <a:t>MURD</a:t>
            </a:r>
            <a:r>
              <a:rPr lang="en-ZA" sz="2000" dirty="0" smtClean="0"/>
              <a:t>, with the support of the Ministry of Justice and Office of the AG, to expedite the finalisation and promulgation of the </a:t>
            </a:r>
            <a:r>
              <a:rPr lang="en-ZA" sz="2000" b="1" dirty="0" smtClean="0"/>
              <a:t>regulations to operationalise the Urban  and Regional Planning Act, 2018;</a:t>
            </a:r>
          </a:p>
          <a:p>
            <a:pPr marL="0" indent="0" algn="just">
              <a:buNone/>
            </a:pPr>
            <a:endParaRPr lang="en-ZA" sz="2000" b="1" dirty="0" smtClean="0">
              <a:effectLst/>
            </a:endParaRPr>
          </a:p>
          <a:p>
            <a:pPr algn="just">
              <a:buFont typeface="Wingdings" panose="05000000000000000000" pitchFamily="2" charset="2"/>
              <a:buChar char="q"/>
            </a:pPr>
            <a:r>
              <a:rPr lang="en-US" sz="2000" dirty="0" err="1" smtClean="0"/>
              <a:t>MURD</a:t>
            </a:r>
            <a:r>
              <a:rPr lang="en-US" sz="2000" dirty="0" smtClean="0"/>
              <a:t> in partnership with the Ministry of </a:t>
            </a:r>
            <a:r>
              <a:rPr lang="en-US" sz="2000" dirty="0" err="1" smtClean="0"/>
              <a:t>Industrialisation</a:t>
            </a:r>
            <a:r>
              <a:rPr lang="en-US" sz="2000" dirty="0" smtClean="0"/>
              <a:t>, Trade and SME Development and institutions of higher learning (</a:t>
            </a:r>
            <a:r>
              <a:rPr lang="en-US" sz="2000" dirty="0" err="1" smtClean="0"/>
              <a:t>UNAM</a:t>
            </a:r>
            <a:r>
              <a:rPr lang="en-US" sz="2000" dirty="0" smtClean="0"/>
              <a:t> and </a:t>
            </a:r>
            <a:r>
              <a:rPr lang="en-US" sz="2000" dirty="0" err="1" smtClean="0"/>
              <a:t>NUST</a:t>
            </a:r>
            <a:r>
              <a:rPr lang="en-US" sz="2000" dirty="0" smtClean="0"/>
              <a:t>) to carry out research and development with a view to identify and promote the </a:t>
            </a:r>
            <a:r>
              <a:rPr lang="en-US" sz="2000" b="1" dirty="0" smtClean="0"/>
              <a:t>manufacturing and use of cost-effective building materials </a:t>
            </a:r>
            <a:r>
              <a:rPr lang="en-US" sz="2000" dirty="0" smtClean="0"/>
              <a:t>and </a:t>
            </a:r>
            <a:r>
              <a:rPr lang="en-GB" sz="2000" dirty="0" smtClean="0"/>
              <a:t>technologies</a:t>
            </a:r>
            <a:r>
              <a:rPr lang="en-US" sz="2000" dirty="0" smtClean="0"/>
              <a:t> that meet set quality and safety compliance standards;   </a:t>
            </a:r>
            <a:endParaRPr lang="en-ZA" sz="2000" dirty="0" smtClean="0"/>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457200" y="274638"/>
            <a:ext cx="7210425"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200" b="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Conclusion &amp; Recommendations (cont..)</a:t>
            </a:r>
            <a:endParaRPr lang="en-GB"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39386032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anose="05000000000000000000" pitchFamily="2" charset="2"/>
              <a:buChar char="q"/>
            </a:pPr>
            <a:r>
              <a:rPr lang="en-US" sz="2000" dirty="0" smtClean="0"/>
              <a:t>Local </a:t>
            </a:r>
            <a:r>
              <a:rPr lang="en-US" sz="2000" dirty="0"/>
              <a:t>A</a:t>
            </a:r>
            <a:r>
              <a:rPr lang="en-US" sz="2000" dirty="0" smtClean="0"/>
              <a:t>uthorities and Regional Councils, with support from </a:t>
            </a:r>
            <a:r>
              <a:rPr lang="en-US" sz="2000" dirty="0" err="1" smtClean="0"/>
              <a:t>MURD</a:t>
            </a:r>
            <a:r>
              <a:rPr lang="en-US" sz="2000" dirty="0" smtClean="0"/>
              <a:t> and other relevant authorities and agencies, to develop and put in place </a:t>
            </a:r>
            <a:r>
              <a:rPr lang="en-US" sz="2000" b="1" dirty="0" smtClean="0"/>
              <a:t>up-to-date database on available serviced and un-serviced urban land</a:t>
            </a:r>
            <a:r>
              <a:rPr lang="en-US" sz="2000" dirty="0" smtClean="0"/>
              <a:t> as well as verifiable lists of people in need or those who applied for serviced land and housing support;</a:t>
            </a:r>
            <a:endParaRPr lang="en-GB" sz="2000" dirty="0" smtClean="0"/>
          </a:p>
          <a:p>
            <a:pPr algn="just">
              <a:buFont typeface="Wingdings" panose="05000000000000000000" pitchFamily="2" charset="2"/>
              <a:buChar char="q"/>
            </a:pPr>
            <a:r>
              <a:rPr lang="en-US" sz="2000" dirty="0" smtClean="0"/>
              <a:t>Government, through </a:t>
            </a:r>
            <a:r>
              <a:rPr lang="en-US" sz="2000" dirty="0" err="1" smtClean="0"/>
              <a:t>MURD</a:t>
            </a:r>
            <a:r>
              <a:rPr lang="en-US" sz="2000" dirty="0" smtClean="0"/>
              <a:t> and </a:t>
            </a:r>
            <a:r>
              <a:rPr lang="en-US" sz="2000" dirty="0" err="1" smtClean="0"/>
              <a:t>MLR</a:t>
            </a:r>
            <a:r>
              <a:rPr lang="en-US" sz="2000" dirty="0" smtClean="0"/>
              <a:t>, should </a:t>
            </a:r>
            <a:r>
              <a:rPr lang="en-US" sz="2000" dirty="0" err="1" smtClean="0"/>
              <a:t>finalise</a:t>
            </a:r>
            <a:r>
              <a:rPr lang="en-US" sz="2000" dirty="0" smtClean="0"/>
              <a:t> the </a:t>
            </a:r>
            <a:r>
              <a:rPr lang="en-US" sz="2000" b="1" dirty="0" smtClean="0"/>
              <a:t>review</a:t>
            </a:r>
            <a:r>
              <a:rPr lang="en-US" sz="2000" dirty="0" smtClean="0"/>
              <a:t> of the </a:t>
            </a:r>
            <a:r>
              <a:rPr lang="en-US" sz="2000" b="1" dirty="0" smtClean="0"/>
              <a:t>land compensation valuation and implementation guidelines</a:t>
            </a:r>
            <a:r>
              <a:rPr lang="en-US" sz="2000" dirty="0" smtClean="0"/>
              <a:t> in order to respond to current needs and developments in respect of land </a:t>
            </a:r>
            <a:r>
              <a:rPr lang="en-US" sz="2000" dirty="0"/>
              <a:t>acquisition </a:t>
            </a:r>
            <a:r>
              <a:rPr lang="en-US" sz="2000" dirty="0" smtClean="0"/>
              <a:t> and compensation;</a:t>
            </a:r>
            <a:endParaRPr lang="en-ZA" sz="2000" dirty="0" smtClean="0">
              <a:effectLst/>
            </a:endParaRPr>
          </a:p>
          <a:p>
            <a:pPr algn="just">
              <a:buFont typeface="Wingdings" panose="05000000000000000000" pitchFamily="2" charset="2"/>
              <a:buChar char="q"/>
            </a:pPr>
            <a:r>
              <a:rPr lang="en-US" sz="2000" b="1" dirty="0" smtClean="0"/>
              <a:t>A revision</a:t>
            </a:r>
            <a:r>
              <a:rPr lang="en-US" sz="2000" dirty="0" smtClean="0"/>
              <a:t> of the current </a:t>
            </a:r>
            <a:r>
              <a:rPr lang="en-US" sz="2000" b="1" dirty="0" smtClean="0"/>
              <a:t>role and strategic direction of the </a:t>
            </a:r>
            <a:r>
              <a:rPr lang="en-US" sz="2000" b="1" dirty="0" err="1" smtClean="0"/>
              <a:t>NHE</a:t>
            </a:r>
            <a:r>
              <a:rPr lang="en-US" sz="2000" dirty="0" smtClean="0"/>
              <a:t> with a view to re-position, capacitate and enable the company to enable it to effectively perform its assigned housing financing and development role as part of the overall housing delivery agenda, yet in a more targeted approach</a:t>
            </a:r>
            <a:endParaRPr lang="en-GB" sz="2000" dirty="0"/>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a:spLocks noGrp="1"/>
          </p:cNvSpPr>
          <p:nvPr>
            <p:ph type="title"/>
          </p:nvPr>
        </p:nvSpPr>
        <p:spPr/>
        <p:txBody>
          <a:bodyPr>
            <a:normAutofit/>
          </a:bodyPr>
          <a:lstStyle/>
          <a:p>
            <a:r>
              <a:rPr lang="en-GB"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Conclusion &amp; Recommendations (cont..)</a:t>
            </a:r>
            <a:endParaRPr lang="en-GB"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33239494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ZA"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OUTLINE</a:t>
            </a:r>
            <a:endParaRPr lang="en-Z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Diagram 6"/>
          <p:cNvGraphicFramePr/>
          <p:nvPr>
            <p:extLst>
              <p:ext uri="{D42A27DB-BD31-4B8C-83A1-F6EECF244321}">
                <p14:modId xmlns:p14="http://schemas.microsoft.com/office/powerpoint/2010/main" val="2870987199"/>
              </p:ext>
            </p:extLst>
          </p:nvPr>
        </p:nvGraphicFramePr>
        <p:xfrm>
          <a:off x="1187624" y="1397000"/>
          <a:ext cx="7272808" cy="512834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315426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unched Tape 3"/>
          <p:cNvSpPr/>
          <p:nvPr/>
        </p:nvSpPr>
        <p:spPr>
          <a:xfrm>
            <a:off x="971600" y="1340768"/>
            <a:ext cx="7560840" cy="4104456"/>
          </a:xfrm>
          <a:prstGeom prst="flowChartPunchedTap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a:t>“Difficulties are opportunities to better things; they are stepping stones to greater experience… When one closes, another always opens; as a natural law it has to balance”</a:t>
            </a:r>
            <a:r>
              <a:rPr lang="en-US" sz="2000" dirty="0"/>
              <a:t> (former Canadian singer and songwriter, Mr Brian Adam)</a:t>
            </a:r>
            <a:endParaRPr lang="en-GB" sz="2000" dirty="0"/>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96448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CONTEXT</a:t>
            </a:r>
            <a:endParaRPr lang="en-GB"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4" name="Content Placeholder 3"/>
          <p:cNvSpPr>
            <a:spLocks noGrp="1"/>
          </p:cNvSpPr>
          <p:nvPr>
            <p:ph idx="1"/>
          </p:nvPr>
        </p:nvSpPr>
        <p:spPr/>
        <p:txBody>
          <a:bodyPr>
            <a:normAutofit fontScale="92500" lnSpcReduction="10000"/>
          </a:bodyPr>
          <a:lstStyle/>
          <a:p>
            <a:pPr algn="just"/>
            <a:r>
              <a:rPr lang="en-US" dirty="0"/>
              <a:t>The Urban Land and Housing Sector </a:t>
            </a:r>
            <a:r>
              <a:rPr lang="en-US" dirty="0" smtClean="0"/>
              <a:t>in Namibia is </a:t>
            </a:r>
            <a:r>
              <a:rPr lang="en-US" dirty="0" err="1" smtClean="0"/>
              <a:t>characterised</a:t>
            </a:r>
            <a:r>
              <a:rPr lang="en-US" dirty="0" smtClean="0"/>
              <a:t> </a:t>
            </a:r>
            <a:r>
              <a:rPr lang="en-US" dirty="0"/>
              <a:t>by</a:t>
            </a:r>
            <a:r>
              <a:rPr lang="en-US" b="1" dirty="0"/>
              <a:t> </a:t>
            </a:r>
            <a:r>
              <a:rPr lang="en-US" dirty="0"/>
              <a:t>a huge backlog in the supply of and demand for serviced land and housing in urban areas in particular and the country in general. </a:t>
            </a:r>
            <a:endParaRPr lang="en-US" dirty="0" smtClean="0"/>
          </a:p>
          <a:p>
            <a:pPr algn="just"/>
            <a:r>
              <a:rPr lang="en-US" dirty="0" smtClean="0"/>
              <a:t>This </a:t>
            </a:r>
            <a:r>
              <a:rPr lang="en-US" dirty="0"/>
              <a:t>state of affairs is attributed to a combination of factors. </a:t>
            </a:r>
            <a:r>
              <a:rPr lang="en-US" dirty="0" smtClean="0"/>
              <a:t>These </a:t>
            </a:r>
            <a:r>
              <a:rPr lang="en-US" dirty="0"/>
              <a:t>are the </a:t>
            </a:r>
            <a:r>
              <a:rPr lang="en-US" dirty="0" smtClean="0"/>
              <a:t>high rate </a:t>
            </a:r>
            <a:r>
              <a:rPr lang="en-US" dirty="0"/>
              <a:t>of rural-urban and urban-urban migration (urbanization), population growth and demographic changes as well as poverty and economic growth levels.</a:t>
            </a:r>
            <a:endParaRPr lang="en-ZA" dirty="0"/>
          </a:p>
          <a:p>
            <a:pPr algn="just"/>
            <a:endParaRPr lang="en-GB" dirty="0"/>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709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116632"/>
            <a:ext cx="6984776" cy="1143000"/>
          </a:xfrm>
        </p:spPr>
        <p:txBody>
          <a:bodyPr>
            <a:normAutofit/>
          </a:bodyPr>
          <a:lstStyle/>
          <a:p>
            <a:r>
              <a:rPr lang="en-GB"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Challenges (Backlog)</a:t>
            </a:r>
            <a:endParaRPr lang="en-GB"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Content Placeholder 2"/>
          <p:cNvSpPr>
            <a:spLocks noGrp="1"/>
          </p:cNvSpPr>
          <p:nvPr>
            <p:ph idx="1"/>
          </p:nvPr>
        </p:nvSpPr>
        <p:spPr>
          <a:xfrm>
            <a:off x="395536" y="1268760"/>
            <a:ext cx="8445624" cy="5400600"/>
          </a:xfrm>
        </p:spPr>
        <p:txBody>
          <a:bodyPr>
            <a:noAutofit/>
          </a:bodyPr>
          <a:lstStyle/>
          <a:p>
            <a:pPr marL="0" lvl="0" indent="0" algn="just">
              <a:buNone/>
            </a:pPr>
            <a:r>
              <a:rPr lang="en-GB"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Causal </a:t>
            </a:r>
            <a:r>
              <a:rPr lang="en-GB"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Factors:</a:t>
            </a:r>
            <a:endPar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lvl="0" algn="just">
              <a:buFont typeface="+mj-lt"/>
              <a:buAutoNum type="arabicPeriod"/>
            </a:pPr>
            <a:r>
              <a:rPr lang="en-US" sz="2400" b="1" dirty="0" smtClean="0">
                <a:solidFill>
                  <a:schemeClr val="tx2"/>
                </a:solidFill>
              </a:rPr>
              <a:t>Low </a:t>
            </a:r>
            <a:r>
              <a:rPr lang="en-US" sz="2400" b="1" dirty="0">
                <a:solidFill>
                  <a:schemeClr val="tx2"/>
                </a:solidFill>
              </a:rPr>
              <a:t>or slow delivery or supply rate due to: </a:t>
            </a:r>
            <a:endParaRPr lang="en-ZA" sz="2400" b="1" dirty="0">
              <a:solidFill>
                <a:schemeClr val="tx2"/>
              </a:solidFill>
            </a:endParaRPr>
          </a:p>
          <a:p>
            <a:pPr algn="just">
              <a:buFont typeface="Wingdings" panose="05000000000000000000" pitchFamily="2" charset="2"/>
              <a:buChar char="q"/>
            </a:pPr>
            <a:r>
              <a:rPr lang="en-US" sz="2200" b="1" dirty="0"/>
              <a:t>High input </a:t>
            </a:r>
            <a:r>
              <a:rPr lang="en-US" sz="2200" b="1" dirty="0" smtClean="0"/>
              <a:t>costs</a:t>
            </a:r>
            <a:r>
              <a:rPr lang="en-US" sz="2200" dirty="0" smtClean="0"/>
              <a:t>;</a:t>
            </a:r>
            <a:endParaRPr lang="en-ZA" sz="2200" dirty="0" smtClean="0">
              <a:effectLst/>
            </a:endParaRPr>
          </a:p>
          <a:p>
            <a:pPr algn="just">
              <a:buFont typeface="Wingdings" panose="05000000000000000000" pitchFamily="2" charset="2"/>
              <a:buChar char="q"/>
            </a:pPr>
            <a:r>
              <a:rPr lang="en-US" sz="2200" dirty="0"/>
              <a:t>Weak or </a:t>
            </a:r>
            <a:r>
              <a:rPr lang="en-US" sz="2200" b="1" dirty="0"/>
              <a:t>lack of integrated and pro-active urban planning </a:t>
            </a:r>
            <a:r>
              <a:rPr lang="en-US" sz="2200" dirty="0"/>
              <a:t>(master plans</a:t>
            </a:r>
            <a:r>
              <a:rPr lang="en-US" sz="2200" dirty="0" smtClean="0"/>
              <a:t>);</a:t>
            </a:r>
            <a:endParaRPr lang="en-ZA" sz="2200" dirty="0" smtClean="0">
              <a:effectLst/>
            </a:endParaRPr>
          </a:p>
          <a:p>
            <a:pPr algn="just">
              <a:buFont typeface="Wingdings" panose="05000000000000000000" pitchFamily="2" charset="2"/>
              <a:buChar char="q"/>
            </a:pPr>
            <a:r>
              <a:rPr lang="en-US" sz="2200" dirty="0"/>
              <a:t>Cumbersome or </a:t>
            </a:r>
            <a:r>
              <a:rPr lang="en-US" sz="2200" b="1" dirty="0"/>
              <a:t>lengthy administrative and legal procedures </a:t>
            </a:r>
            <a:r>
              <a:rPr lang="en-US" sz="2200" dirty="0"/>
              <a:t>of</a:t>
            </a:r>
            <a:r>
              <a:rPr lang="en-US" sz="2200" b="1" dirty="0"/>
              <a:t> </a:t>
            </a:r>
            <a:r>
              <a:rPr lang="en-US" sz="2200" dirty="0"/>
              <a:t>acquisition,</a:t>
            </a:r>
            <a:r>
              <a:rPr lang="en-US" sz="2200" b="1" dirty="0"/>
              <a:t> </a:t>
            </a:r>
            <a:r>
              <a:rPr lang="en-US" sz="2200" dirty="0"/>
              <a:t>planning and development of urban land (proclamation of townships, surveying, subdivision, servicing, disposal and registering of immovable property);</a:t>
            </a:r>
            <a:endParaRPr lang="en-ZA" sz="2200" dirty="0" smtClean="0">
              <a:effectLst/>
            </a:endParaRPr>
          </a:p>
          <a:p>
            <a:pPr algn="just">
              <a:buFont typeface="Wingdings" panose="05000000000000000000" pitchFamily="2" charset="2"/>
              <a:buChar char="q"/>
            </a:pPr>
            <a:r>
              <a:rPr lang="en-US" sz="2200" dirty="0"/>
              <a:t>Limited or </a:t>
            </a:r>
            <a:r>
              <a:rPr lang="en-US" sz="2200" b="1" dirty="0"/>
              <a:t>weak institutional and technical capacity </a:t>
            </a:r>
            <a:r>
              <a:rPr lang="en-US" sz="2200" dirty="0"/>
              <a:t>(urban/town planners, surveyors, engineers, etc.) at the Central and local </a:t>
            </a:r>
            <a:r>
              <a:rPr lang="en-US" sz="2200" dirty="0" smtClean="0"/>
              <a:t>government;</a:t>
            </a:r>
          </a:p>
        </p:txBody>
      </p:sp>
      <p:pic>
        <p:nvPicPr>
          <p:cNvPr id="6"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0178" y="12778"/>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32303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363272" cy="4781128"/>
          </a:xfrm>
        </p:spPr>
        <p:txBody>
          <a:bodyPr>
            <a:normAutofit fontScale="92500"/>
          </a:bodyPr>
          <a:lstStyle/>
          <a:p>
            <a:pPr marL="0" indent="0">
              <a:buNone/>
            </a:pPr>
            <a:r>
              <a:rPr lang="en-GB"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Causal </a:t>
            </a:r>
            <a:r>
              <a:rPr lang="en-GB"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Factors</a:t>
            </a:r>
          </a:p>
          <a:p>
            <a:pPr marL="0" indent="0">
              <a:buNone/>
            </a:pPr>
            <a:endParaRPr lang="en-US" sz="2600" b="1" dirty="0" smtClean="0">
              <a:solidFill>
                <a:schemeClr val="tx2"/>
              </a:solidFill>
            </a:endParaRPr>
          </a:p>
          <a:p>
            <a:pPr marL="457200" indent="-457200">
              <a:buFont typeface="+mj-lt"/>
              <a:buAutoNum type="arabicPeriod"/>
            </a:pPr>
            <a:r>
              <a:rPr lang="en-US" sz="2600" b="1" dirty="0" smtClean="0">
                <a:solidFill>
                  <a:schemeClr val="tx2"/>
                </a:solidFill>
              </a:rPr>
              <a:t>Low or slow delivery or supply rate due to (cont..): </a:t>
            </a:r>
            <a:endParaRPr lang="en-ZA" sz="2600" b="1" dirty="0" smtClean="0">
              <a:solidFill>
                <a:schemeClr val="tx2"/>
              </a:solidFill>
            </a:endParaRPr>
          </a:p>
          <a:p>
            <a:pPr algn="just">
              <a:buFont typeface="Wingdings" panose="05000000000000000000" pitchFamily="2" charset="2"/>
              <a:buChar char="q"/>
            </a:pPr>
            <a:r>
              <a:rPr lang="en-US" sz="2200" dirty="0" smtClean="0"/>
              <a:t>Heavily </a:t>
            </a:r>
            <a:r>
              <a:rPr lang="en-US" sz="2200" b="1" dirty="0" smtClean="0"/>
              <a:t>reliance on conventional construction materials, technologies</a:t>
            </a:r>
            <a:r>
              <a:rPr lang="en-US" sz="2200" dirty="0" smtClean="0"/>
              <a:t> and methodologies;</a:t>
            </a:r>
            <a:endParaRPr lang="en-ZA" sz="2200" dirty="0" smtClean="0">
              <a:effectLst/>
            </a:endParaRPr>
          </a:p>
          <a:p>
            <a:pPr algn="just">
              <a:buFont typeface="Wingdings" panose="05000000000000000000" pitchFamily="2" charset="2"/>
              <a:buChar char="q"/>
            </a:pPr>
            <a:r>
              <a:rPr lang="en-US" sz="2200" dirty="0" smtClean="0"/>
              <a:t>Slow or </a:t>
            </a:r>
            <a:r>
              <a:rPr lang="en-US" sz="2200" b="1" dirty="0" smtClean="0"/>
              <a:t>delayed execution of projects</a:t>
            </a:r>
            <a:r>
              <a:rPr lang="en-US" sz="2200" dirty="0" smtClean="0"/>
              <a:t>;</a:t>
            </a:r>
            <a:endParaRPr lang="en-ZA" sz="2200" dirty="0" smtClean="0">
              <a:effectLst/>
            </a:endParaRPr>
          </a:p>
          <a:p>
            <a:pPr algn="just">
              <a:buFont typeface="Wingdings" panose="05000000000000000000" pitchFamily="2" charset="2"/>
              <a:buChar char="q"/>
            </a:pPr>
            <a:r>
              <a:rPr lang="en-US" sz="2200" dirty="0" smtClean="0"/>
              <a:t>Overlaps or </a:t>
            </a:r>
            <a:r>
              <a:rPr lang="en-US" sz="2200" b="1" dirty="0" smtClean="0"/>
              <a:t>lack of clarity between the jurisdictions </a:t>
            </a:r>
            <a:r>
              <a:rPr lang="en-US" sz="2200" dirty="0" smtClean="0"/>
              <a:t>of Government (Central, regional and local) and traditional authorities resulting in conflicts and disputes and consequent delays in execution of planned capital projects in some cases; and</a:t>
            </a:r>
            <a:endParaRPr lang="en-ZA" sz="2200" dirty="0" smtClean="0">
              <a:effectLst/>
            </a:endParaRPr>
          </a:p>
          <a:p>
            <a:pPr algn="just">
              <a:buFont typeface="Wingdings" panose="05000000000000000000" pitchFamily="2" charset="2"/>
              <a:buChar char="q"/>
            </a:pPr>
            <a:r>
              <a:rPr lang="en-US" sz="2200" dirty="0" smtClean="0"/>
              <a:t>Local authorities having </a:t>
            </a:r>
            <a:r>
              <a:rPr lang="en-US" sz="2200" b="1" dirty="0" smtClean="0"/>
              <a:t>reached their set townland boundaries </a:t>
            </a:r>
            <a:r>
              <a:rPr lang="en-US" sz="2200" dirty="0" smtClean="0"/>
              <a:t>and no longer have any land to service and provide, requiring the acquisition of either communally occupied or privately owned farmland (compensation).</a:t>
            </a:r>
            <a:endParaRPr lang="en-GB" sz="2200" dirty="0" smtClean="0"/>
          </a:p>
          <a:p>
            <a:pPr marL="0" indent="0">
              <a:buNone/>
            </a:pPr>
            <a:endParaRPr lang="en-GB" dirty="0"/>
          </a:p>
        </p:txBody>
      </p:sp>
      <p:sp>
        <p:nvSpPr>
          <p:cNvPr id="4" name="Title 1"/>
          <p:cNvSpPr>
            <a:spLocks noGrp="1"/>
          </p:cNvSpPr>
          <p:nvPr>
            <p:ph type="title"/>
          </p:nvPr>
        </p:nvSpPr>
        <p:spPr>
          <a:xfrm>
            <a:off x="457200" y="274638"/>
            <a:ext cx="7355160" cy="1143000"/>
          </a:xfrm>
        </p:spPr>
        <p:txBody>
          <a:bodyPr>
            <a:normAutofit/>
          </a:bodyPr>
          <a:lstStyle/>
          <a:p>
            <a:r>
              <a:rPr lang="en-GB"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Challenges (Backlog</a:t>
            </a:r>
            <a:r>
              <a:rPr lang="en-GB"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(cont..)</a:t>
            </a:r>
            <a:endParaRPr lang="en-GB"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5"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79950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26135" cy="1143000"/>
          </a:xfrm>
        </p:spPr>
        <p:txBody>
          <a:bodyPr>
            <a:normAutofit/>
          </a:bodyPr>
          <a:lstStyle/>
          <a:p>
            <a:r>
              <a:rPr lang="en-GB"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Challenges (Backlog</a:t>
            </a:r>
            <a:r>
              <a:rPr lang="en-GB"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(cont..)</a:t>
            </a:r>
            <a:endParaRPr lang="en-GB"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Content Placeholder 2"/>
          <p:cNvSpPr>
            <a:spLocks noGrp="1"/>
          </p:cNvSpPr>
          <p:nvPr>
            <p:ph idx="1"/>
          </p:nvPr>
        </p:nvSpPr>
        <p:spPr>
          <a:xfrm>
            <a:off x="457200" y="1340768"/>
            <a:ext cx="8229600" cy="4785395"/>
          </a:xfrm>
        </p:spPr>
        <p:txBody>
          <a:bodyPr>
            <a:normAutofit fontScale="55000" lnSpcReduction="20000"/>
          </a:bodyPr>
          <a:lstStyle/>
          <a:p>
            <a:pPr marL="354013" lvl="0" indent="-354013">
              <a:buNone/>
            </a:pPr>
            <a:r>
              <a:rPr lang="en-GB" sz="51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Causal </a:t>
            </a:r>
            <a:r>
              <a:rPr lang="en-GB" sz="51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Factors</a:t>
            </a:r>
          </a:p>
          <a:p>
            <a:pPr marL="354013" lvl="0" indent="-354013">
              <a:buNone/>
            </a:pPr>
            <a:endParaRPr lang="en-GB" b="1" dirty="0" smtClean="0">
              <a:solidFill>
                <a:schemeClr val="tx2"/>
              </a:solidFill>
            </a:endParaRPr>
          </a:p>
          <a:p>
            <a:pPr marL="354013" lvl="0" indent="-354013">
              <a:buNone/>
            </a:pPr>
            <a:r>
              <a:rPr lang="en-GB" sz="4000" b="1" dirty="0" smtClean="0">
                <a:solidFill>
                  <a:schemeClr val="tx2"/>
                </a:solidFill>
              </a:rPr>
              <a:t>2</a:t>
            </a:r>
            <a:r>
              <a:rPr lang="en-GB" sz="4000" b="1" dirty="0" smtClean="0"/>
              <a:t>.</a:t>
            </a:r>
            <a:r>
              <a:rPr lang="en-GB" sz="4000" b="1" dirty="0" smtClean="0">
                <a:solidFill>
                  <a:schemeClr val="tx2"/>
                </a:solidFill>
              </a:rPr>
              <a:t>	Affordability </a:t>
            </a:r>
            <a:r>
              <a:rPr lang="en-GB" sz="4000" b="1" dirty="0">
                <a:solidFill>
                  <a:schemeClr val="tx2"/>
                </a:solidFill>
              </a:rPr>
              <a:t>by the target end users:</a:t>
            </a:r>
            <a:endParaRPr lang="en-ZA" sz="4000" dirty="0">
              <a:solidFill>
                <a:schemeClr val="tx2"/>
              </a:solidFill>
            </a:endParaRPr>
          </a:p>
          <a:p>
            <a:pPr algn="just">
              <a:buFont typeface="Wingdings" panose="05000000000000000000" pitchFamily="2" charset="2"/>
              <a:buChar char="q"/>
            </a:pPr>
            <a:r>
              <a:rPr lang="en-GB" dirty="0"/>
              <a:t> </a:t>
            </a:r>
            <a:r>
              <a:rPr lang="en-GB" dirty="0" smtClean="0"/>
              <a:t>A </a:t>
            </a:r>
            <a:r>
              <a:rPr lang="en-GB" b="1" dirty="0"/>
              <a:t>mismatch</a:t>
            </a:r>
            <a:r>
              <a:rPr lang="en-GB" dirty="0"/>
              <a:t> between the types and pricing of </a:t>
            </a:r>
            <a:r>
              <a:rPr lang="en-GB" b="1" dirty="0" smtClean="0"/>
              <a:t>housing </a:t>
            </a:r>
            <a:r>
              <a:rPr lang="en-GB" b="1" dirty="0"/>
              <a:t>products </a:t>
            </a:r>
            <a:r>
              <a:rPr lang="en-GB" dirty="0"/>
              <a:t>that are available in the market on the one hand and the needs and </a:t>
            </a:r>
            <a:r>
              <a:rPr lang="en-GB" b="1" dirty="0"/>
              <a:t>affordability </a:t>
            </a:r>
            <a:r>
              <a:rPr lang="en-GB" dirty="0"/>
              <a:t>levels of a large section of the needy on the other hand,  especially the low to middle income earners;</a:t>
            </a:r>
            <a:endParaRPr lang="en-ZA" dirty="0"/>
          </a:p>
          <a:p>
            <a:pPr algn="just">
              <a:buFont typeface="Wingdings" panose="05000000000000000000" pitchFamily="2" charset="2"/>
              <a:buChar char="q"/>
            </a:pPr>
            <a:r>
              <a:rPr lang="en-GB" dirty="0"/>
              <a:t>Limited affordable </a:t>
            </a:r>
            <a:r>
              <a:rPr lang="en-GB" b="1" dirty="0"/>
              <a:t>housing financing </a:t>
            </a:r>
            <a:r>
              <a:rPr lang="en-GB" dirty="0"/>
              <a:t>facilities especially for the low to middle income groups; </a:t>
            </a:r>
            <a:endParaRPr lang="en-ZA" dirty="0"/>
          </a:p>
          <a:p>
            <a:pPr algn="just">
              <a:buFont typeface="Wingdings" panose="05000000000000000000" pitchFamily="2" charset="2"/>
              <a:buChar char="q"/>
            </a:pPr>
            <a:r>
              <a:rPr lang="en-US" dirty="0"/>
              <a:t>The stringent and rigid </a:t>
            </a:r>
            <a:r>
              <a:rPr lang="en-US" b="1" dirty="0"/>
              <a:t>lending requirements </a:t>
            </a:r>
            <a:r>
              <a:rPr lang="en-US" dirty="0"/>
              <a:t>of the financial market that require collateral security, and the inability of the low and lower income earners to meet such financing requirements;</a:t>
            </a:r>
            <a:endParaRPr lang="en-ZA" dirty="0" smtClean="0">
              <a:effectLst/>
            </a:endParaRPr>
          </a:p>
          <a:p>
            <a:pPr algn="just">
              <a:buFont typeface="Wingdings" panose="05000000000000000000" pitchFamily="2" charset="2"/>
              <a:buChar char="q"/>
            </a:pPr>
            <a:r>
              <a:rPr lang="en-US" b="1" dirty="0"/>
              <a:t>Unemployment</a:t>
            </a:r>
            <a:r>
              <a:rPr lang="en-US" dirty="0"/>
              <a:t> and poverty, which reduce potential buyers’ purchasing power;</a:t>
            </a:r>
            <a:endParaRPr lang="en-ZA" dirty="0" smtClean="0">
              <a:effectLst/>
            </a:endParaRPr>
          </a:p>
          <a:p>
            <a:pPr algn="just">
              <a:buFont typeface="Wingdings" panose="05000000000000000000" pitchFamily="2" charset="2"/>
              <a:buChar char="q"/>
            </a:pPr>
            <a:r>
              <a:rPr lang="en-US" dirty="0"/>
              <a:t>Overpricing and </a:t>
            </a:r>
            <a:r>
              <a:rPr lang="en-US" b="1" dirty="0"/>
              <a:t>speculative activities </a:t>
            </a:r>
            <a:r>
              <a:rPr lang="en-US" dirty="0"/>
              <a:t>by some developers due to a lack of enforcement of regulatory controls on pricing;</a:t>
            </a:r>
            <a:endParaRPr lang="en-ZA" dirty="0" smtClean="0">
              <a:effectLst/>
            </a:endParaRPr>
          </a:p>
          <a:p>
            <a:pPr algn="just">
              <a:buFont typeface="Wingdings" panose="05000000000000000000" pitchFamily="2" charset="2"/>
              <a:buChar char="q"/>
            </a:pPr>
            <a:r>
              <a:rPr lang="en-US" dirty="0"/>
              <a:t>Unclear or </a:t>
            </a:r>
            <a:r>
              <a:rPr lang="en-US" b="1" dirty="0"/>
              <a:t>lack of transparency and inclusivity </a:t>
            </a:r>
            <a:r>
              <a:rPr lang="en-US" dirty="0"/>
              <a:t>in the manner or methods in which land (serviced or un-serviced) that is earmarked or available for sale by local authorities is communicated to the broad public.</a:t>
            </a:r>
            <a:endParaRPr lang="en-GB" dirty="0"/>
          </a:p>
        </p:txBody>
      </p:sp>
      <p:pic>
        <p:nvPicPr>
          <p:cNvPr id="4"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07388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Legal Framework</a:t>
            </a:r>
            <a:endParaRPr lang="en-GB"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Content Placeholder 2"/>
          <p:cNvSpPr>
            <a:spLocks noGrp="1"/>
          </p:cNvSpPr>
          <p:nvPr>
            <p:ph idx="1"/>
          </p:nvPr>
        </p:nvSpPr>
        <p:spPr/>
        <p:txBody>
          <a:bodyPr>
            <a:normAutofit fontScale="70000" lnSpcReduction="20000"/>
          </a:bodyPr>
          <a:lstStyle/>
          <a:p>
            <a:pPr algn="just">
              <a:buFontTx/>
              <a:buChar char="•"/>
            </a:pPr>
            <a:r>
              <a:rPr lang="en-GB" altLang="en-US" dirty="0">
                <a:latin typeface="Calibri" panose="020F0502020204030204" pitchFamily="34" charset="0"/>
              </a:rPr>
              <a:t>Local Authorities Act, 1992 (Act 23 of 1992) as amended</a:t>
            </a:r>
          </a:p>
          <a:p>
            <a:pPr algn="just">
              <a:buFontTx/>
              <a:buChar char="•"/>
            </a:pPr>
            <a:r>
              <a:rPr lang="en-GB" altLang="en-US" dirty="0">
                <a:latin typeface="Calibri" panose="020F0502020204030204" pitchFamily="34" charset="0"/>
              </a:rPr>
              <a:t>Regional Councils Act, 1992 (Act 22 of 1992) as amended</a:t>
            </a:r>
          </a:p>
          <a:p>
            <a:pPr algn="just">
              <a:buFontTx/>
              <a:buChar char="•"/>
            </a:pPr>
            <a:r>
              <a:rPr lang="en-GB" altLang="en-US" dirty="0">
                <a:latin typeface="Calibri" panose="020F0502020204030204" pitchFamily="34" charset="0"/>
              </a:rPr>
              <a:t>Town Planning Ordinance, 1954 (Ordinance 18 of 1954) as amended</a:t>
            </a:r>
          </a:p>
          <a:p>
            <a:pPr algn="just">
              <a:buFontTx/>
              <a:buChar char="•"/>
            </a:pPr>
            <a:r>
              <a:rPr lang="en-GB" altLang="en-US" dirty="0">
                <a:latin typeface="Calibri" panose="020F0502020204030204" pitchFamily="34" charset="0"/>
              </a:rPr>
              <a:t>Town Planning Amendment Act, 1993 (Act 27 of 1993) </a:t>
            </a:r>
          </a:p>
          <a:p>
            <a:pPr algn="just">
              <a:buFontTx/>
              <a:buChar char="•"/>
            </a:pPr>
            <a:r>
              <a:rPr lang="en-GB" altLang="en-US" dirty="0">
                <a:latin typeface="Calibri" panose="020F0502020204030204" pitchFamily="34" charset="0"/>
              </a:rPr>
              <a:t>Town Planning Amendment Act, 2000 (Act 15 of 2000) </a:t>
            </a:r>
          </a:p>
          <a:p>
            <a:pPr algn="just">
              <a:buFontTx/>
              <a:buChar char="•"/>
            </a:pPr>
            <a:r>
              <a:rPr lang="en-GB" altLang="en-US" dirty="0">
                <a:latin typeface="Calibri" panose="020F0502020204030204" pitchFamily="34" charset="0"/>
              </a:rPr>
              <a:t>Townships and Division of Land Ordinance, 1963 (Ordinance 11 of 1963) as amended</a:t>
            </a:r>
          </a:p>
          <a:p>
            <a:pPr algn="just">
              <a:buFontTx/>
              <a:buChar char="•"/>
            </a:pPr>
            <a:r>
              <a:rPr lang="en-GB" altLang="en-US" dirty="0">
                <a:latin typeface="Calibri" panose="020F0502020204030204" pitchFamily="34" charset="0"/>
              </a:rPr>
              <a:t>Townships and Division of Land Amendment Act, 1992, 1998 and 2000 (Act 28 of 1992, Act 21 of 1998 and Act 11 of 2000</a:t>
            </a:r>
            <a:r>
              <a:rPr lang="en-GB" altLang="en-US" dirty="0" smtClean="0">
                <a:latin typeface="Calibri" panose="020F0502020204030204" pitchFamily="34" charset="0"/>
              </a:rPr>
              <a:t>);</a:t>
            </a:r>
          </a:p>
          <a:p>
            <a:pPr marL="342900" lvl="1" indent="-342900" algn="just">
              <a:buFontTx/>
              <a:buChar char="•"/>
            </a:pPr>
            <a:r>
              <a:rPr lang="en-US" sz="3100" dirty="0">
                <a:latin typeface="Calibri" panose="020F0502020204030204" pitchFamily="34" charset="0"/>
              </a:rPr>
              <a:t>Flexible Land Tenure Act of 2012 (Act No. 4 of 2012);</a:t>
            </a:r>
          </a:p>
          <a:p>
            <a:pPr marL="342900" lvl="1" indent="-342900" algn="just">
              <a:buFontTx/>
              <a:buChar char="•"/>
            </a:pPr>
            <a:r>
              <a:rPr lang="en-US" sz="3100" dirty="0" smtClean="0">
                <a:latin typeface="Calibri" panose="020F0502020204030204" pitchFamily="34" charset="0"/>
              </a:rPr>
              <a:t>Compensation Policy 2009, </a:t>
            </a:r>
            <a:r>
              <a:rPr lang="en-US" sz="3100" dirty="0">
                <a:latin typeface="Calibri" panose="020F0502020204030204" pitchFamily="34" charset="0"/>
              </a:rPr>
              <a:t>which provides for fair compensation   to communal landholders</a:t>
            </a:r>
          </a:p>
          <a:p>
            <a:pPr algn="just">
              <a:buFontTx/>
              <a:buChar char="•"/>
            </a:pPr>
            <a:endParaRPr lang="en-GB" altLang="en-US" dirty="0" smtClean="0">
              <a:latin typeface="Calibri" panose="020F0502020204030204" pitchFamily="34" charset="0"/>
            </a:endParaRPr>
          </a:p>
        </p:txBody>
      </p:sp>
      <p:pic>
        <p:nvPicPr>
          <p:cNvPr id="4"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15749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Legal Framework (cont..)</a:t>
            </a:r>
            <a:endParaRPr lang="en-GB"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q"/>
            </a:pPr>
            <a:r>
              <a:rPr lang="en-GB" altLang="en-US" sz="2000" dirty="0">
                <a:latin typeface="Calibri" panose="020F0502020204030204" pitchFamily="34" charset="0"/>
              </a:rPr>
              <a:t>Town and Regional Planners Act, 1996 (Act 9 of 1996) as amended (Act 32 of 1998)</a:t>
            </a:r>
          </a:p>
          <a:p>
            <a:pPr algn="just">
              <a:buFont typeface="Wingdings" panose="05000000000000000000" pitchFamily="2" charset="2"/>
              <a:buChar char="q"/>
            </a:pPr>
            <a:r>
              <a:rPr lang="en-GB" altLang="en-US" sz="2000" dirty="0">
                <a:latin typeface="Calibri" panose="020F0502020204030204" pitchFamily="34" charset="0"/>
              </a:rPr>
              <a:t>Professional Land Surveyors, Technical Surveyors and Survey Technicians Act, 1993 (Act 32 of 1993)</a:t>
            </a:r>
          </a:p>
          <a:p>
            <a:pPr algn="just">
              <a:buFont typeface="Wingdings" panose="05000000000000000000" pitchFamily="2" charset="2"/>
              <a:buChar char="q"/>
            </a:pPr>
            <a:r>
              <a:rPr lang="en-GB" altLang="en-US" sz="2000" dirty="0">
                <a:latin typeface="Calibri" panose="020F0502020204030204" pitchFamily="34" charset="0"/>
              </a:rPr>
              <a:t>Engineering Profession Act, 1986 (Act 18 of 1986) as amended by Engineering Profession Amendment Act 25 of 1991</a:t>
            </a:r>
          </a:p>
          <a:p>
            <a:pPr algn="just">
              <a:buFont typeface="Wingdings" panose="05000000000000000000" pitchFamily="2" charset="2"/>
              <a:buChar char="q"/>
            </a:pPr>
            <a:r>
              <a:rPr lang="en-GB" altLang="en-US" sz="2000" dirty="0">
                <a:latin typeface="Calibri" panose="020F0502020204030204" pitchFamily="34" charset="0"/>
              </a:rPr>
              <a:t>Traditional Authorities Act, 2000 (Act 25 of 2000) repealed Acts 17 of 1995 and 8 of 1997)</a:t>
            </a:r>
          </a:p>
          <a:p>
            <a:pPr algn="just">
              <a:buFont typeface="Wingdings" panose="05000000000000000000" pitchFamily="2" charset="2"/>
              <a:buChar char="q"/>
            </a:pPr>
            <a:r>
              <a:rPr lang="en-GB" altLang="en-US" sz="2000" dirty="0">
                <a:latin typeface="Calibri" panose="020F0502020204030204" pitchFamily="34" charset="0"/>
              </a:rPr>
              <a:t>Registration of Deeds Act, 1937 (Act 47 of 1937) as amended</a:t>
            </a:r>
          </a:p>
          <a:p>
            <a:pPr algn="just">
              <a:buFont typeface="Wingdings" panose="05000000000000000000" pitchFamily="2" charset="2"/>
              <a:buChar char="q"/>
            </a:pPr>
            <a:r>
              <a:rPr lang="en-US" sz="2000" dirty="0" smtClean="0">
                <a:latin typeface="Calibri" panose="020F0502020204030204" pitchFamily="34" charset="0"/>
              </a:rPr>
              <a:t>Urban </a:t>
            </a:r>
            <a:r>
              <a:rPr lang="en-US" sz="2000" dirty="0">
                <a:latin typeface="Calibri" panose="020F0502020204030204" pitchFamily="34" charset="0"/>
              </a:rPr>
              <a:t>and Regional Planning Act (Act No. 5 of 2018); </a:t>
            </a:r>
            <a:endParaRPr lang="en-GB" altLang="en-US" sz="2000" dirty="0">
              <a:latin typeface="Calibri" panose="020F0502020204030204" pitchFamily="34" charset="0"/>
            </a:endParaRPr>
          </a:p>
          <a:p>
            <a:pPr algn="just">
              <a:buFont typeface="Wingdings" panose="05000000000000000000" pitchFamily="2" charset="2"/>
              <a:buChar char="q"/>
            </a:pPr>
            <a:endParaRPr lang="en-GB" sz="2000" dirty="0">
              <a:latin typeface="Calibri" panose="020F0502020204030204" pitchFamily="34" charset="0"/>
            </a:endParaRPr>
          </a:p>
        </p:txBody>
      </p:sp>
      <p:pic>
        <p:nvPicPr>
          <p:cNvPr id="4" name="Picture 2" descr="Related image">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15342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Land development/delivery process</a:t>
            </a:r>
            <a:endParaRPr lang="en-GB"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graphicFrame>
        <p:nvGraphicFramePr>
          <p:cNvPr id="4" name="Diagram 3"/>
          <p:cNvGraphicFramePr/>
          <p:nvPr>
            <p:extLst>
              <p:ext uri="{D42A27DB-BD31-4B8C-83A1-F6EECF244321}">
                <p14:modId xmlns:p14="http://schemas.microsoft.com/office/powerpoint/2010/main" val="1902115983"/>
              </p:ext>
            </p:extLst>
          </p:nvPr>
        </p:nvGraphicFramePr>
        <p:xfrm>
          <a:off x="467544" y="1124744"/>
          <a:ext cx="8064896"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2" descr="Related image">
            <a:hlinkClick r:id="rId7"/>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575569" y="32114"/>
            <a:ext cx="1513822" cy="106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1644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1348</TotalTime>
  <Words>1446</Words>
  <Application>Microsoft Office PowerPoint</Application>
  <PresentationFormat>On-screen Show (4:3)</PresentationFormat>
  <Paragraphs>147</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MINISTRY OF URBAN AND RURAL DEVELOPMENT 2ND NATIONAL LAND CONFERENCE 1 – 5 OCTOBER 2018 SAFARI HOTEL, WINDHOEK URBAN LAND DELIVERY, SERVICING AND PRICES </vt:lpstr>
      <vt:lpstr>OUTLINE</vt:lpstr>
      <vt:lpstr>CONTEXT</vt:lpstr>
      <vt:lpstr>Challenges (Backlog)</vt:lpstr>
      <vt:lpstr>Challenges (Backlog) (cont..)</vt:lpstr>
      <vt:lpstr>Challenges (Backlog) (cont..)</vt:lpstr>
      <vt:lpstr>Legal Framework</vt:lpstr>
      <vt:lpstr>Legal Framework (cont..)</vt:lpstr>
      <vt:lpstr>Land development/delivery process</vt:lpstr>
      <vt:lpstr>Land development/delivery process (cont..)</vt:lpstr>
      <vt:lpstr>Urban Land Pricing</vt:lpstr>
      <vt:lpstr>Urban Land Cost and Pricing (cont..)</vt:lpstr>
      <vt:lpstr>PowerPoint Presentation</vt:lpstr>
      <vt:lpstr>Conclusion &amp; Recommendations</vt:lpstr>
      <vt:lpstr>Conclusion &amp; Recommendations (cont..)</vt:lpstr>
      <vt:lpstr>Conclusion &amp; Recommendations (cont..)</vt:lpstr>
      <vt:lpstr>Conclusion &amp; Recommendations (cont..)</vt:lpstr>
      <vt:lpstr>PowerPoint Presentation</vt:lpstr>
      <vt:lpstr>Conclusion &amp; Recommendations (cont..)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PAPER ON URBAN LAND DELIVERY  2ND NATIONAL LAND CONFERENCE FOR NAMIBIA 1 – 5 OCTOBER 2018 WINDHOEK</dc:title>
  <dc:creator>E.P. Nafele</dc:creator>
  <cp:lastModifiedBy>E.P. Nafele</cp:lastModifiedBy>
  <cp:revision>79</cp:revision>
  <dcterms:created xsi:type="dcterms:W3CDTF">2018-10-01T14:24:15Z</dcterms:created>
  <dcterms:modified xsi:type="dcterms:W3CDTF">2018-10-02T14:59:48Z</dcterms:modified>
</cp:coreProperties>
</file>