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64" r:id="rId4"/>
    <p:sldId id="265" r:id="rId5"/>
    <p:sldId id="266" r:id="rId6"/>
    <p:sldId id="258" r:id="rId7"/>
    <p:sldId id="259" r:id="rId8"/>
    <p:sldId id="263" r:id="rId9"/>
    <p:sldId id="260"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sorterViewPr>
    <p:cViewPr>
      <p:scale>
        <a:sx n="137" d="100"/>
        <a:sy n="137"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A94B54-6748-D243-845E-B5AA4856ACC8}" type="datetimeFigureOut">
              <a:rPr lang="en-US" smtClean="0"/>
              <a:t>10/3/2018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B0E34E-DC79-514E-8CDD-C0D9A4BCC6C9}" type="slidenum">
              <a:rPr lang="en-US" smtClean="0"/>
              <a:t>‹#›</a:t>
            </a:fld>
            <a:endParaRPr lang="en-US"/>
          </a:p>
        </p:txBody>
      </p:sp>
    </p:spTree>
    <p:extLst>
      <p:ext uri="{BB962C8B-B14F-4D97-AF65-F5344CB8AC3E}">
        <p14:creationId xmlns:p14="http://schemas.microsoft.com/office/powerpoint/2010/main" val="274074161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B0E34E-DC79-514E-8CDD-C0D9A4BCC6C9}" type="slidenum">
              <a:rPr lang="en-US" smtClean="0"/>
              <a:t>6</a:t>
            </a:fld>
            <a:endParaRPr lang="en-US"/>
          </a:p>
        </p:txBody>
      </p:sp>
    </p:spTree>
    <p:extLst>
      <p:ext uri="{BB962C8B-B14F-4D97-AF65-F5344CB8AC3E}">
        <p14:creationId xmlns:p14="http://schemas.microsoft.com/office/powerpoint/2010/main" val="5619595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3D33061-A4F8-1A4E-A598-E08AA5E1FE6C}" type="datetimeFigureOut">
              <a:rPr lang="en-US" smtClean="0"/>
              <a:t>10/3/2018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B4D671-3FD2-3741-98E7-A3B3B188A9CA}" type="slidenum">
              <a:rPr lang="en-US" smtClean="0"/>
              <a:t>‹#›</a:t>
            </a:fld>
            <a:endParaRPr lang="en-US"/>
          </a:p>
        </p:txBody>
      </p:sp>
    </p:spTree>
    <p:extLst>
      <p:ext uri="{BB962C8B-B14F-4D97-AF65-F5344CB8AC3E}">
        <p14:creationId xmlns:p14="http://schemas.microsoft.com/office/powerpoint/2010/main" val="3211262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D33061-A4F8-1A4E-A598-E08AA5E1FE6C}" type="datetimeFigureOut">
              <a:rPr lang="en-US" smtClean="0"/>
              <a:t>10/3/2018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B4D671-3FD2-3741-98E7-A3B3B188A9CA}" type="slidenum">
              <a:rPr lang="en-US" smtClean="0"/>
              <a:t>‹#›</a:t>
            </a:fld>
            <a:endParaRPr lang="en-US"/>
          </a:p>
        </p:txBody>
      </p:sp>
    </p:spTree>
    <p:extLst>
      <p:ext uri="{BB962C8B-B14F-4D97-AF65-F5344CB8AC3E}">
        <p14:creationId xmlns:p14="http://schemas.microsoft.com/office/powerpoint/2010/main" val="3231373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D33061-A4F8-1A4E-A598-E08AA5E1FE6C}" type="datetimeFigureOut">
              <a:rPr lang="en-US" smtClean="0"/>
              <a:t>10/3/2018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B4D671-3FD2-3741-98E7-A3B3B188A9CA}" type="slidenum">
              <a:rPr lang="en-US" smtClean="0"/>
              <a:t>‹#›</a:t>
            </a:fld>
            <a:endParaRPr lang="en-US"/>
          </a:p>
        </p:txBody>
      </p:sp>
    </p:spTree>
    <p:extLst>
      <p:ext uri="{BB962C8B-B14F-4D97-AF65-F5344CB8AC3E}">
        <p14:creationId xmlns:p14="http://schemas.microsoft.com/office/powerpoint/2010/main" val="63589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D33061-A4F8-1A4E-A598-E08AA5E1FE6C}" type="datetimeFigureOut">
              <a:rPr lang="en-US" smtClean="0"/>
              <a:t>10/3/2018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B4D671-3FD2-3741-98E7-A3B3B188A9CA}" type="slidenum">
              <a:rPr lang="en-US" smtClean="0"/>
              <a:t>‹#›</a:t>
            </a:fld>
            <a:endParaRPr lang="en-US"/>
          </a:p>
        </p:txBody>
      </p:sp>
    </p:spTree>
    <p:extLst>
      <p:ext uri="{BB962C8B-B14F-4D97-AF65-F5344CB8AC3E}">
        <p14:creationId xmlns:p14="http://schemas.microsoft.com/office/powerpoint/2010/main" val="3772843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D33061-A4F8-1A4E-A598-E08AA5E1FE6C}" type="datetimeFigureOut">
              <a:rPr lang="en-US" smtClean="0"/>
              <a:t>10/3/2018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B4D671-3FD2-3741-98E7-A3B3B188A9CA}" type="slidenum">
              <a:rPr lang="en-US" smtClean="0"/>
              <a:t>‹#›</a:t>
            </a:fld>
            <a:endParaRPr lang="en-US"/>
          </a:p>
        </p:txBody>
      </p:sp>
    </p:spTree>
    <p:extLst>
      <p:ext uri="{BB962C8B-B14F-4D97-AF65-F5344CB8AC3E}">
        <p14:creationId xmlns:p14="http://schemas.microsoft.com/office/powerpoint/2010/main" val="2279935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3D33061-A4F8-1A4E-A598-E08AA5E1FE6C}" type="datetimeFigureOut">
              <a:rPr lang="en-US" smtClean="0"/>
              <a:t>10/3/2018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B4D671-3FD2-3741-98E7-A3B3B188A9CA}" type="slidenum">
              <a:rPr lang="en-US" smtClean="0"/>
              <a:t>‹#›</a:t>
            </a:fld>
            <a:endParaRPr lang="en-US"/>
          </a:p>
        </p:txBody>
      </p:sp>
    </p:spTree>
    <p:extLst>
      <p:ext uri="{BB962C8B-B14F-4D97-AF65-F5344CB8AC3E}">
        <p14:creationId xmlns:p14="http://schemas.microsoft.com/office/powerpoint/2010/main" val="3423067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3D33061-A4F8-1A4E-A598-E08AA5E1FE6C}" type="datetimeFigureOut">
              <a:rPr lang="en-US" smtClean="0"/>
              <a:t>10/3/2018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B4D671-3FD2-3741-98E7-A3B3B188A9CA}" type="slidenum">
              <a:rPr lang="en-US" smtClean="0"/>
              <a:t>‹#›</a:t>
            </a:fld>
            <a:endParaRPr lang="en-US"/>
          </a:p>
        </p:txBody>
      </p:sp>
    </p:spTree>
    <p:extLst>
      <p:ext uri="{BB962C8B-B14F-4D97-AF65-F5344CB8AC3E}">
        <p14:creationId xmlns:p14="http://schemas.microsoft.com/office/powerpoint/2010/main" val="937260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3D33061-A4F8-1A4E-A598-E08AA5E1FE6C}" type="datetimeFigureOut">
              <a:rPr lang="en-US" smtClean="0"/>
              <a:t>10/3/2018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B4D671-3FD2-3741-98E7-A3B3B188A9CA}" type="slidenum">
              <a:rPr lang="en-US" smtClean="0"/>
              <a:t>‹#›</a:t>
            </a:fld>
            <a:endParaRPr lang="en-US"/>
          </a:p>
        </p:txBody>
      </p:sp>
    </p:spTree>
    <p:extLst>
      <p:ext uri="{BB962C8B-B14F-4D97-AF65-F5344CB8AC3E}">
        <p14:creationId xmlns:p14="http://schemas.microsoft.com/office/powerpoint/2010/main" val="1982483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D33061-A4F8-1A4E-A598-E08AA5E1FE6C}" type="datetimeFigureOut">
              <a:rPr lang="en-US" smtClean="0"/>
              <a:t>10/3/2018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B4D671-3FD2-3741-98E7-A3B3B188A9CA}" type="slidenum">
              <a:rPr lang="en-US" smtClean="0"/>
              <a:t>‹#›</a:t>
            </a:fld>
            <a:endParaRPr lang="en-US"/>
          </a:p>
        </p:txBody>
      </p:sp>
    </p:spTree>
    <p:extLst>
      <p:ext uri="{BB962C8B-B14F-4D97-AF65-F5344CB8AC3E}">
        <p14:creationId xmlns:p14="http://schemas.microsoft.com/office/powerpoint/2010/main" val="1588098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D33061-A4F8-1A4E-A598-E08AA5E1FE6C}" type="datetimeFigureOut">
              <a:rPr lang="en-US" smtClean="0"/>
              <a:t>10/3/2018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B4D671-3FD2-3741-98E7-A3B3B188A9CA}" type="slidenum">
              <a:rPr lang="en-US" smtClean="0"/>
              <a:t>‹#›</a:t>
            </a:fld>
            <a:endParaRPr lang="en-US"/>
          </a:p>
        </p:txBody>
      </p:sp>
    </p:spTree>
    <p:extLst>
      <p:ext uri="{BB962C8B-B14F-4D97-AF65-F5344CB8AC3E}">
        <p14:creationId xmlns:p14="http://schemas.microsoft.com/office/powerpoint/2010/main" val="2745615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D33061-A4F8-1A4E-A598-E08AA5E1FE6C}" type="datetimeFigureOut">
              <a:rPr lang="en-US" smtClean="0"/>
              <a:t>10/3/2018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B4D671-3FD2-3741-98E7-A3B3B188A9CA}" type="slidenum">
              <a:rPr lang="en-US" smtClean="0"/>
              <a:t>‹#›</a:t>
            </a:fld>
            <a:endParaRPr lang="en-US"/>
          </a:p>
        </p:txBody>
      </p:sp>
    </p:spTree>
    <p:extLst>
      <p:ext uri="{BB962C8B-B14F-4D97-AF65-F5344CB8AC3E}">
        <p14:creationId xmlns:p14="http://schemas.microsoft.com/office/powerpoint/2010/main" val="2402794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D33061-A4F8-1A4E-A598-E08AA5E1FE6C}" type="datetimeFigureOut">
              <a:rPr lang="en-US" smtClean="0"/>
              <a:t>10/3/2018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B4D671-3FD2-3741-98E7-A3B3B188A9CA}" type="slidenum">
              <a:rPr lang="en-US" smtClean="0"/>
              <a:t>‹#›</a:t>
            </a:fld>
            <a:endParaRPr lang="en-US"/>
          </a:p>
        </p:txBody>
      </p:sp>
    </p:spTree>
    <p:extLst>
      <p:ext uri="{BB962C8B-B14F-4D97-AF65-F5344CB8AC3E}">
        <p14:creationId xmlns:p14="http://schemas.microsoft.com/office/powerpoint/2010/main" val="4219867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2800" y="461282"/>
            <a:ext cx="7772400" cy="1470025"/>
          </a:xfrm>
        </p:spPr>
        <p:txBody>
          <a:bodyPr>
            <a:normAutofit fontScale="90000"/>
          </a:bodyPr>
          <a:lstStyle/>
          <a:p>
            <a:r>
              <a:rPr lang="en-US" dirty="0"/>
              <a:t>URBAN LAND FOR THE URBAN POOR</a:t>
            </a:r>
            <a:br>
              <a:rPr lang="en-US" dirty="0"/>
            </a:br>
            <a:r>
              <a:rPr lang="en-US" dirty="0"/>
              <a:t>Second  National Land Conference</a:t>
            </a:r>
          </a:p>
        </p:txBody>
      </p:sp>
      <p:sp>
        <p:nvSpPr>
          <p:cNvPr id="3" name="Subtitle 2"/>
          <p:cNvSpPr>
            <a:spLocks noGrp="1"/>
          </p:cNvSpPr>
          <p:nvPr>
            <p:ph type="subTitle" idx="1"/>
          </p:nvPr>
        </p:nvSpPr>
        <p:spPr>
          <a:xfrm>
            <a:off x="812800" y="2529112"/>
            <a:ext cx="6959600" cy="3207657"/>
          </a:xfrm>
        </p:spPr>
        <p:txBody>
          <a:bodyPr/>
          <a:lstStyle/>
          <a:p>
            <a:r>
              <a:rPr lang="en-US" dirty="0">
                <a:solidFill>
                  <a:schemeClr val="tx1"/>
                </a:solidFill>
              </a:rPr>
              <a:t>Presentation by the </a:t>
            </a:r>
          </a:p>
          <a:p>
            <a:r>
              <a:rPr lang="en-US" dirty="0">
                <a:solidFill>
                  <a:schemeClr val="tx1"/>
                </a:solidFill>
              </a:rPr>
              <a:t>Shack Dwellers Federation of Namibia</a:t>
            </a:r>
          </a:p>
          <a:p>
            <a:r>
              <a:rPr lang="en-US" dirty="0">
                <a:solidFill>
                  <a:schemeClr val="tx1"/>
                </a:solidFill>
              </a:rPr>
              <a:t>Edith </a:t>
            </a:r>
            <a:r>
              <a:rPr lang="en-US" dirty="0" err="1">
                <a:solidFill>
                  <a:schemeClr val="tx1"/>
                </a:solidFill>
              </a:rPr>
              <a:t>Mbanga</a:t>
            </a:r>
            <a:endParaRPr lang="en-US" dirty="0">
              <a:solidFill>
                <a:schemeClr val="tx1"/>
              </a:solidFill>
            </a:endParaRPr>
          </a:p>
          <a:p>
            <a:r>
              <a:rPr lang="en-US" dirty="0">
                <a:solidFill>
                  <a:schemeClr val="tx1"/>
                </a:solidFill>
              </a:rPr>
              <a:t>2 October 2018</a:t>
            </a:r>
          </a:p>
          <a:p>
            <a:endParaRPr 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3371704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normAutofit lnSpcReduction="10000"/>
          </a:bodyPr>
          <a:lstStyle/>
          <a:p>
            <a:r>
              <a:rPr lang="en-US" dirty="0">
                <a:solidFill>
                  <a:schemeClr val="tx1"/>
                </a:solidFill>
              </a:rPr>
              <a:t>Shack Dwellers Federation of Namibia  is </a:t>
            </a:r>
            <a:r>
              <a:rPr lang="en-US" dirty="0"/>
              <a:t>made up of 805 saving groups </a:t>
            </a:r>
            <a:r>
              <a:rPr lang="en-US" dirty="0">
                <a:solidFill>
                  <a:schemeClr val="tx1"/>
                </a:solidFill>
              </a:rPr>
              <a:t>living in shacks in Informal Settlement and Backyards , Rented rooms and who have organized ourselves </a:t>
            </a:r>
          </a:p>
          <a:p>
            <a:r>
              <a:rPr lang="en-US" dirty="0"/>
              <a:t>25,000 members, majority women, earning less than N$4,000 are affiliated</a:t>
            </a:r>
          </a:p>
          <a:p>
            <a:r>
              <a:rPr lang="en-US" dirty="0"/>
              <a:t>By working  together to improve living conditions for our families with the potential to impact more than 100,000 people directly</a:t>
            </a:r>
          </a:p>
          <a:p>
            <a:pPr marL="0" indent="0">
              <a:buNone/>
            </a:pPr>
            <a:endParaRPr lang="en-US" dirty="0">
              <a:solidFill>
                <a:schemeClr val="tx1"/>
              </a:solidFill>
            </a:endParaRPr>
          </a:p>
        </p:txBody>
      </p:sp>
    </p:spTree>
    <p:extLst>
      <p:ext uri="{BB962C8B-B14F-4D97-AF65-F5344CB8AC3E}">
        <p14:creationId xmlns:p14="http://schemas.microsoft.com/office/powerpoint/2010/main" val="606466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ACHIEVEMENTS</a:t>
            </a:r>
          </a:p>
        </p:txBody>
      </p:sp>
      <p:sp>
        <p:nvSpPr>
          <p:cNvPr id="3" name="Content Placeholder 2"/>
          <p:cNvSpPr>
            <a:spLocks noGrp="1"/>
          </p:cNvSpPr>
          <p:nvPr>
            <p:ph idx="1"/>
          </p:nvPr>
        </p:nvSpPr>
        <p:spPr/>
        <p:txBody>
          <a:bodyPr>
            <a:normAutofit fontScale="62500" lnSpcReduction="20000"/>
          </a:bodyPr>
          <a:lstStyle/>
          <a:p>
            <a:r>
              <a:rPr lang="en-US" dirty="0"/>
              <a:t>Daily saving starting with as little as a dollar  a day resulted in a total saving of  N$29 million  </a:t>
            </a:r>
          </a:p>
          <a:p>
            <a:r>
              <a:rPr lang="en-US" dirty="0"/>
              <a:t>By producing our own hollow blocks, doing our own excavation and managing our own construction as groups we produced 4,900 houses, currently costing less than N$40,000 per house</a:t>
            </a:r>
          </a:p>
          <a:p>
            <a:r>
              <a:rPr lang="en-US" dirty="0"/>
              <a:t>In 1995 we established our own Poor People Fund and channeling N$123 million (N$49 million contributed by MURD) through this revolving fund, which we used for our houses, installing services and small business loans.  </a:t>
            </a:r>
          </a:p>
          <a:p>
            <a:r>
              <a:rPr lang="en-US" dirty="0"/>
              <a:t>We secured land for 8,500 households through negotiations with Local Authorities</a:t>
            </a:r>
            <a:r>
              <a:rPr lang="en-US"/>
              <a:t>.  </a:t>
            </a:r>
            <a:endParaRPr lang="en-US" dirty="0"/>
          </a:p>
          <a:p>
            <a:r>
              <a:rPr lang="en-US" dirty="0"/>
              <a:t>We buy and develop blocks of land,  the servicing costing less than N$5,000 per household</a:t>
            </a:r>
          </a:p>
          <a:p>
            <a:r>
              <a:rPr lang="en-US" dirty="0"/>
              <a:t>Starting with Community Land Information Program (CLIP) in informal settlement we  initiated  informal settlement upgrading involving 5,000 households</a:t>
            </a:r>
          </a:p>
        </p:txBody>
      </p:sp>
    </p:spTree>
    <p:extLst>
      <p:ext uri="{BB962C8B-B14F-4D97-AF65-F5344CB8AC3E}">
        <p14:creationId xmlns:p14="http://schemas.microsoft.com/office/powerpoint/2010/main" val="445058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Information for Urban Development: </a:t>
            </a:r>
            <a:br>
              <a:rPr lang="en-US" dirty="0"/>
            </a:br>
            <a:r>
              <a:rPr lang="en-US" sz="3600" dirty="0"/>
              <a:t>Community Land Information Program (CLIP) </a:t>
            </a:r>
          </a:p>
        </p:txBody>
      </p:sp>
      <p:sp>
        <p:nvSpPr>
          <p:cNvPr id="3" name="Content Placeholder 2"/>
          <p:cNvSpPr>
            <a:spLocks noGrp="1"/>
          </p:cNvSpPr>
          <p:nvPr>
            <p:ph idx="1"/>
          </p:nvPr>
        </p:nvSpPr>
        <p:spPr/>
        <p:txBody>
          <a:bodyPr>
            <a:normAutofit fontScale="85000" lnSpcReduction="10000"/>
          </a:bodyPr>
          <a:lstStyle/>
          <a:p>
            <a:r>
              <a:rPr lang="en-US" dirty="0"/>
              <a:t>Working with MURD,  local authorities and informal settlement communities the Shack Dwellers Federation collect information in informal settlements</a:t>
            </a:r>
          </a:p>
          <a:p>
            <a:r>
              <a:rPr lang="en-US" dirty="0"/>
              <a:t>In 2008 we counted  235 informal settlements with 135,000 shacks accommodating about 500,000 people through informal settlement profiling </a:t>
            </a:r>
          </a:p>
          <a:p>
            <a:r>
              <a:rPr lang="en-US" dirty="0"/>
              <a:t>The current updated numbers show that there are </a:t>
            </a:r>
            <a:r>
              <a:rPr lang="is-IS" dirty="0"/>
              <a:t>308 informal settlements with  228,000 shacks accommodate about  995,000 people  </a:t>
            </a:r>
          </a:p>
          <a:p>
            <a:r>
              <a:rPr lang="is-IS" b="1" dirty="0"/>
              <a:t>This means close to 40% of the Namibia population are now living in shacks in urban areas </a:t>
            </a:r>
            <a:r>
              <a:rPr lang="is-IS" dirty="0"/>
              <a:t>      </a:t>
            </a:r>
            <a:endParaRPr lang="en-US" dirty="0"/>
          </a:p>
        </p:txBody>
      </p:sp>
    </p:spTree>
    <p:extLst>
      <p:ext uri="{BB962C8B-B14F-4D97-AF65-F5344CB8AC3E}">
        <p14:creationId xmlns:p14="http://schemas.microsoft.com/office/powerpoint/2010/main" val="3235776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CLIP as a tool for collaborative land development </a:t>
            </a:r>
          </a:p>
        </p:txBody>
      </p:sp>
      <p:sp>
        <p:nvSpPr>
          <p:cNvPr id="3" name="Content Placeholder 2"/>
          <p:cNvSpPr>
            <a:spLocks noGrp="1"/>
          </p:cNvSpPr>
          <p:nvPr>
            <p:ph idx="1"/>
          </p:nvPr>
        </p:nvSpPr>
        <p:spPr>
          <a:xfrm>
            <a:off x="457200" y="1600200"/>
            <a:ext cx="8416360" cy="5095121"/>
          </a:xfrm>
        </p:spPr>
        <p:txBody>
          <a:bodyPr>
            <a:normAutofit fontScale="62500" lnSpcReduction="20000"/>
          </a:bodyPr>
          <a:lstStyle/>
          <a:p>
            <a:r>
              <a:rPr lang="en-US" sz="4500" dirty="0"/>
              <a:t>CLIP data produced by communities helps them,   local authorities and other stakeholders to plan for development based on the communities needs and realistic affordability.</a:t>
            </a:r>
          </a:p>
          <a:p>
            <a:r>
              <a:rPr lang="en-US" sz="4500" dirty="0"/>
              <a:t>Communities contribute to their own development by participating in planning studios and the installation of services. </a:t>
            </a:r>
          </a:p>
          <a:p>
            <a:r>
              <a:rPr lang="en-US" sz="4500" dirty="0"/>
              <a:t>The pilot project in </a:t>
            </a:r>
            <a:r>
              <a:rPr lang="en-US" sz="4500" dirty="0" err="1"/>
              <a:t>Gobabis</a:t>
            </a:r>
            <a:r>
              <a:rPr lang="en-US" sz="4500" dirty="0"/>
              <a:t> Freedom Square informal settlement, enabled a learning process where five informal settlements in 5 towns are following this process</a:t>
            </a:r>
          </a:p>
          <a:p>
            <a:r>
              <a:rPr lang="en-US" sz="4500" dirty="0"/>
              <a:t>This demonstrates it is possible to scale up inclusive urban  development through a partnership process</a:t>
            </a:r>
          </a:p>
          <a:p>
            <a:endParaRPr lang="en-US" dirty="0"/>
          </a:p>
        </p:txBody>
      </p:sp>
    </p:spTree>
    <p:extLst>
      <p:ext uri="{BB962C8B-B14F-4D97-AF65-F5344CB8AC3E}">
        <p14:creationId xmlns:p14="http://schemas.microsoft.com/office/powerpoint/2010/main" val="798831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CHALLENGES OF URBAN LAND</a:t>
            </a:r>
            <a:br>
              <a:rPr lang="en-US" dirty="0"/>
            </a:br>
            <a:endParaRPr lang="en-US" dirty="0"/>
          </a:p>
        </p:txBody>
      </p:sp>
      <p:sp>
        <p:nvSpPr>
          <p:cNvPr id="3" name="Content Placeholder 2"/>
          <p:cNvSpPr>
            <a:spLocks noGrp="1"/>
          </p:cNvSpPr>
          <p:nvPr>
            <p:ph idx="1"/>
          </p:nvPr>
        </p:nvSpPr>
        <p:spPr>
          <a:xfrm>
            <a:off x="313553" y="1081914"/>
            <a:ext cx="8373247" cy="5044249"/>
          </a:xfrm>
        </p:spPr>
        <p:txBody>
          <a:bodyPr>
            <a:normAutofit fontScale="55000" lnSpcReduction="20000"/>
          </a:bodyPr>
          <a:lstStyle/>
          <a:p>
            <a:pPr marL="0" indent="0">
              <a:buNone/>
            </a:pPr>
            <a:r>
              <a:rPr lang="en-US" dirty="0"/>
              <a:t>Urban land delivery failed to meet the needs of people, whether they moved into towns or being born in towns,  therefore households are not able to construct houses, causing high rentals and informal settlement formation  </a:t>
            </a:r>
          </a:p>
          <a:p>
            <a:pPr marL="0" indent="0">
              <a:buNone/>
            </a:pPr>
            <a:endParaRPr lang="en-US" dirty="0"/>
          </a:p>
          <a:p>
            <a:pPr marL="0" indent="0">
              <a:buNone/>
            </a:pPr>
            <a:r>
              <a:rPr lang="en-US" dirty="0"/>
              <a:t>Top-down, costly and lengthy land development processes limit the scaling  up of delivering land to the poor  </a:t>
            </a:r>
          </a:p>
          <a:p>
            <a:pPr marL="0" indent="0">
              <a:buNone/>
            </a:pPr>
            <a:r>
              <a:rPr lang="en-US" dirty="0"/>
              <a:t> -  It results in developments that are very costly to government and local authorities (N$50,000 to N$80,000 per fully serviced </a:t>
            </a:r>
            <a:r>
              <a:rPr lang="en-US" dirty="0" err="1"/>
              <a:t>erf</a:t>
            </a:r>
            <a:r>
              <a:rPr lang="en-US" dirty="0"/>
              <a:t>) and not affordable to the poor</a:t>
            </a:r>
          </a:p>
          <a:p>
            <a:pPr marL="0" indent="0">
              <a:buNone/>
            </a:pPr>
            <a:r>
              <a:rPr lang="en-US" dirty="0"/>
              <a:t>-  It is lengthy and those on the waiting lists and informal settlements have no idea by which time  they will obtain their own land or what the costs will be</a:t>
            </a:r>
          </a:p>
          <a:p>
            <a:pPr marL="0" indent="0">
              <a:buNone/>
            </a:pPr>
            <a:r>
              <a:rPr lang="en-US" dirty="0"/>
              <a:t>-   The possibility of the bulk infra structure investments  reaching more people is limited by plot sizes  and  engineering standards</a:t>
            </a:r>
          </a:p>
          <a:p>
            <a:pPr>
              <a:buFontTx/>
              <a:buChar char="-"/>
            </a:pPr>
            <a:r>
              <a:rPr lang="en-US" dirty="0"/>
              <a:t>It does not encourage the use of  resources  like people’s saving and their </a:t>
            </a:r>
            <a:r>
              <a:rPr lang="en-US" dirty="0" err="1"/>
              <a:t>labour</a:t>
            </a:r>
            <a:r>
              <a:rPr lang="en-US" dirty="0"/>
              <a:t> contribution </a:t>
            </a:r>
          </a:p>
          <a:p>
            <a:pPr>
              <a:buFontTx/>
              <a:buChar char="-"/>
            </a:pPr>
            <a:r>
              <a:rPr lang="en-US" dirty="0"/>
              <a:t>It lacks the potential for the communities to participate in planning and upgrading and become involved  in the development </a:t>
            </a:r>
          </a:p>
          <a:p>
            <a:pPr>
              <a:buFontTx/>
              <a:buChar char="-"/>
            </a:pPr>
            <a:r>
              <a:rPr lang="en-US" dirty="0"/>
              <a:t>It limits opportunities for incremental development options reaching more people with security of tenure and basic services </a:t>
            </a:r>
          </a:p>
          <a:p>
            <a:pPr>
              <a:buFontTx/>
              <a:buChar char="-"/>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180639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AFFORDABILITY/LAND PRICING</a:t>
            </a:r>
          </a:p>
        </p:txBody>
      </p:sp>
      <p:sp>
        <p:nvSpPr>
          <p:cNvPr id="3" name="Content Placeholder 2"/>
          <p:cNvSpPr>
            <a:spLocks noGrp="1"/>
          </p:cNvSpPr>
          <p:nvPr>
            <p:ph idx="1"/>
          </p:nvPr>
        </p:nvSpPr>
        <p:spPr/>
        <p:txBody>
          <a:bodyPr>
            <a:normAutofit fontScale="85000" lnSpcReduction="10000"/>
          </a:bodyPr>
          <a:lstStyle/>
          <a:p>
            <a:pPr marL="0" indent="0">
              <a:buNone/>
            </a:pPr>
            <a:r>
              <a:rPr lang="en-US" dirty="0"/>
              <a:t>Monthly income of households in informal settlements are below N$3,000 and on average N$1,500</a:t>
            </a:r>
          </a:p>
          <a:p>
            <a:pPr marL="0" indent="0">
              <a:buNone/>
            </a:pPr>
            <a:r>
              <a:rPr lang="en-US" dirty="0"/>
              <a:t>Can only afford between N$375 and N$750 per month for both land, shelter and services</a:t>
            </a:r>
          </a:p>
          <a:p>
            <a:pPr marL="0" indent="0">
              <a:buNone/>
            </a:pPr>
            <a:r>
              <a:rPr lang="en-US" dirty="0"/>
              <a:t>Propose:  </a:t>
            </a:r>
          </a:p>
          <a:p>
            <a:pPr marL="0" indent="0">
              <a:buNone/>
            </a:pPr>
            <a:r>
              <a:rPr lang="en-US" dirty="0"/>
              <a:t>-  we need to reach a solution that will reach the majority of the population </a:t>
            </a:r>
          </a:p>
          <a:p>
            <a:pPr>
              <a:buFontTx/>
              <a:buChar char="-"/>
            </a:pPr>
            <a:r>
              <a:rPr lang="en-US" dirty="0"/>
              <a:t>Subsidies for bulk infrastructure </a:t>
            </a:r>
          </a:p>
          <a:p>
            <a:pPr>
              <a:buFontTx/>
              <a:buChar char="-"/>
            </a:pPr>
            <a:r>
              <a:rPr lang="en-US" dirty="0"/>
              <a:t>Enable finance for Communities to  install water and sanitation  services themselves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321205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Land Sizes and Standards </a:t>
            </a:r>
          </a:p>
        </p:txBody>
      </p:sp>
      <p:sp>
        <p:nvSpPr>
          <p:cNvPr id="3" name="Content Placeholder 2"/>
          <p:cNvSpPr>
            <a:spLocks noGrp="1"/>
          </p:cNvSpPr>
          <p:nvPr>
            <p:ph idx="1"/>
          </p:nvPr>
        </p:nvSpPr>
        <p:spPr/>
        <p:txBody>
          <a:bodyPr>
            <a:normAutofit fontScale="77500" lnSpcReduction="20000"/>
          </a:bodyPr>
          <a:lstStyle/>
          <a:p>
            <a:pPr marL="0" indent="0">
              <a:buNone/>
            </a:pPr>
            <a:r>
              <a:rPr lang="en-US" dirty="0"/>
              <a:t>These are limiting development and upgrading.  Saving Groups in Windhoek  looked at affordability of the land and the high number of landless waiting for land and decided to share 300 square meter plots.</a:t>
            </a:r>
          </a:p>
          <a:p>
            <a:pPr marL="0" indent="0">
              <a:buNone/>
            </a:pPr>
            <a:r>
              <a:rPr lang="en-US" dirty="0"/>
              <a:t>We also are concerned about:  </a:t>
            </a:r>
          </a:p>
          <a:p>
            <a:r>
              <a:rPr lang="en-US" dirty="0"/>
              <a:t>If people are relocated to make space for plots this will take people further from their places work</a:t>
            </a:r>
          </a:p>
          <a:p>
            <a:r>
              <a:rPr lang="en-US" dirty="0"/>
              <a:t>Loosing income when relocated</a:t>
            </a:r>
          </a:p>
          <a:p>
            <a:pPr marL="0" indent="0">
              <a:buNone/>
            </a:pPr>
            <a:endParaRPr lang="en-US" dirty="0"/>
          </a:p>
          <a:p>
            <a:pPr marL="0" indent="0">
              <a:buNone/>
            </a:pPr>
            <a:r>
              <a:rPr lang="en-US" b="1" dirty="0"/>
              <a:t>Proposal</a:t>
            </a:r>
          </a:p>
          <a:p>
            <a:pPr marL="0" indent="0">
              <a:buNone/>
            </a:pPr>
            <a:r>
              <a:rPr lang="en-US" dirty="0"/>
              <a:t>Accept higher densities and find design and land rights solution fitting the densities</a:t>
            </a:r>
          </a:p>
        </p:txBody>
      </p:sp>
    </p:spTree>
    <p:extLst>
      <p:ext uri="{BB962C8B-B14F-4D97-AF65-F5344CB8AC3E}">
        <p14:creationId xmlns:p14="http://schemas.microsoft.com/office/powerpoint/2010/main" val="1964642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PROPOSAL: SCALE UP LAND DELIVERY</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a:t>BASED ON EXPERIENCES AND LEARNING:</a:t>
            </a:r>
          </a:p>
          <a:p>
            <a:r>
              <a:rPr lang="en-US" dirty="0"/>
              <a:t>City/Urban  Wide planning and Informal settlement upgrading in partnership to increase access to land on local level</a:t>
            </a:r>
          </a:p>
          <a:p>
            <a:pPr marL="857250" lvl="1" indent="-457200"/>
            <a:r>
              <a:rPr lang="en-US" dirty="0"/>
              <a:t>Based on information collected through CLIP in informal settlements, back yards and waiting lists</a:t>
            </a:r>
          </a:p>
          <a:p>
            <a:pPr marL="857250" lvl="1" indent="-457200"/>
            <a:r>
              <a:rPr lang="en-US" dirty="0"/>
              <a:t>Participatory planning </a:t>
            </a:r>
          </a:p>
          <a:p>
            <a:pPr marL="857250" lvl="1" indent="-457200"/>
            <a:r>
              <a:rPr lang="en-US" dirty="0"/>
              <a:t>Incremental development</a:t>
            </a:r>
          </a:p>
          <a:p>
            <a:r>
              <a:rPr lang="en-US" dirty="0"/>
              <a:t>Learning and capacity building program with stakeholders to inform a national strategy</a:t>
            </a:r>
          </a:p>
          <a:p>
            <a:endParaRPr lang="en-US" dirty="0"/>
          </a:p>
        </p:txBody>
      </p:sp>
    </p:spTree>
    <p:extLst>
      <p:ext uri="{BB962C8B-B14F-4D97-AF65-F5344CB8AC3E}">
        <p14:creationId xmlns:p14="http://schemas.microsoft.com/office/powerpoint/2010/main" val="10059028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1489</TotalTime>
  <Words>794</Words>
  <Application>Microsoft Office PowerPoint</Application>
  <PresentationFormat>On-screen Show (4:3)</PresentationFormat>
  <Paragraphs>61</Paragraphs>
  <Slides>9</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URBAN LAND FOR THE URBAN POOR Second  National Land Conference</vt:lpstr>
      <vt:lpstr>INTRODUCTION</vt:lpstr>
      <vt:lpstr>ACHIEVEMENTS</vt:lpstr>
      <vt:lpstr>Information for Urban Development:  Community Land Information Program (CLIP) </vt:lpstr>
      <vt:lpstr>CLIP as a tool for collaborative land development </vt:lpstr>
      <vt:lpstr>CHALLENGES OF URBAN LAND </vt:lpstr>
      <vt:lpstr>AFFORDABILITY/LAND PRICING</vt:lpstr>
      <vt:lpstr>Land Sizes and Standards </vt:lpstr>
      <vt:lpstr>PROPOSAL: SCALE UP LAND DELIVERY</vt:lpstr>
    </vt:vector>
  </TitlesOfParts>
  <Company>NHAG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URBAN LAND FOR THE URBAN POOR Second  National Land Conference</dc:title>
  <dc:creator>Anna Muller</dc:creator>
  <cp:lastModifiedBy>User</cp:lastModifiedBy>
  <cp:revision>31</cp:revision>
  <dcterms:created xsi:type="dcterms:W3CDTF">2018-10-01T14:11:47Z</dcterms:created>
  <dcterms:modified xsi:type="dcterms:W3CDTF">2018-10-03T15:00:09Z</dcterms:modified>
</cp:coreProperties>
</file>