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6" r:id="rId8"/>
    <p:sldId id="261" r:id="rId9"/>
    <p:sldId id="267" r:id="rId10"/>
    <p:sldId id="268" r:id="rId11"/>
    <p:sldId id="262" r:id="rId12"/>
    <p:sldId id="272" r:id="rId13"/>
    <p:sldId id="269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01065-6868-466B-964E-A2DA7464C091}" type="datetimeFigureOut">
              <a:rPr lang="en-GB" smtClean="0"/>
              <a:pPr/>
              <a:t>02/10/2018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CF9C75C-3BE4-4B0C-BACC-FE40CA14BA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844824"/>
            <a:ext cx="7406640" cy="1472184"/>
          </a:xfrm>
        </p:spPr>
        <p:txBody>
          <a:bodyPr>
            <a:noAutofit/>
          </a:bodyPr>
          <a:lstStyle/>
          <a:p>
            <a:r>
              <a:rPr lang="en-GB" sz="3200" dirty="0" smtClean="0"/>
              <a:t>CHALLENGES IN LAND ALLOCATION, ADMINISTRATION BY THE TRADITIONAL AUTHORITIES AND COMMUNAL LAND BOARDS AND THE DEVELOMENT OF COMMUNAL AREAS </a:t>
            </a:r>
            <a:br>
              <a:rPr lang="en-GB" sz="3200" dirty="0" smtClean="0"/>
            </a:b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077072"/>
            <a:ext cx="6400800" cy="1600200"/>
          </a:xfrm>
        </p:spPr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Land Conference 2018</a:t>
            </a:r>
          </a:p>
          <a:p>
            <a:r>
              <a:rPr lang="en-GB" dirty="0" smtClean="0"/>
              <a:t>By: Ms. </a:t>
            </a:r>
            <a:r>
              <a:rPr lang="en-GB" smtClean="0"/>
              <a:t>Maria Kasita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Illegal fences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Illegal fencing is prevalent in some regions and in some not existing at all</a:t>
            </a:r>
          </a:p>
          <a:p>
            <a:pPr lvl="1"/>
            <a:r>
              <a:rPr lang="en-GB" dirty="0" smtClean="0"/>
              <a:t>In regions such as Karas, Hardap, Erongo and Zambezi</a:t>
            </a:r>
          </a:p>
          <a:p>
            <a:r>
              <a:rPr lang="en-GB" dirty="0" smtClean="0"/>
              <a:t>The document states only regions where high cases of illegal fences were reported 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Regions High Incidences of Illegal Fences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19672" y="1772816"/>
          <a:ext cx="6494546" cy="3387816"/>
        </p:xfrm>
        <a:graphic>
          <a:graphicData uri="http://schemas.openxmlformats.org/drawingml/2006/table">
            <a:tbl>
              <a:tblPr/>
              <a:tblGrid>
                <a:gridCol w="2609509"/>
                <a:gridCol w="959894"/>
                <a:gridCol w="1198893"/>
                <a:gridCol w="959894"/>
                <a:gridCol w="766356"/>
              </a:tblGrid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Region 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No. of Illegal Fences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2015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Kavango (East &amp; West)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Ohangwena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Omaheke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Omusati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Oshikoto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Otjozondjupa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85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76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105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Nature of TAs Set Up Hamper Progress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Issues of jurisdiction</a:t>
            </a:r>
          </a:p>
          <a:p>
            <a:r>
              <a:rPr lang="en-GB" dirty="0" smtClean="0"/>
              <a:t>Lack of understanding of the provisions of the CLRA leading to unclear roles and functions</a:t>
            </a:r>
          </a:p>
          <a:p>
            <a:r>
              <a:rPr lang="en-GB" dirty="0" smtClean="0"/>
              <a:t>Unrecognized TAs</a:t>
            </a:r>
          </a:p>
          <a:p>
            <a:r>
              <a:rPr lang="en-GB" dirty="0" smtClean="0"/>
              <a:t>Lack of stationeries</a:t>
            </a:r>
          </a:p>
          <a:p>
            <a:r>
              <a:rPr lang="en-GB" dirty="0" smtClean="0"/>
              <a:t>No record management systems</a:t>
            </a:r>
          </a:p>
          <a:p>
            <a:r>
              <a:rPr lang="en-GB" dirty="0" smtClean="0"/>
              <a:t>No budget for land matters</a:t>
            </a:r>
          </a:p>
          <a:p>
            <a:r>
              <a:rPr lang="en-GB" dirty="0" smtClean="0"/>
              <a:t>No transportation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Financial challenges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CLBs started with a very low budget of about 2.6 million in 2006/2007</a:t>
            </a:r>
          </a:p>
          <a:p>
            <a:r>
              <a:rPr lang="en-GB" dirty="0" smtClean="0"/>
              <a:t>MLR continue to increase budgetary allocation as illustrate in the table</a:t>
            </a:r>
          </a:p>
          <a:p>
            <a:r>
              <a:rPr lang="en-GB" dirty="0" smtClean="0"/>
              <a:t>Only when that of the donor increased though the Basket Fund that MLR budget decreased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Budget Allocation to CLB by MLR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843808" y="1772816"/>
          <a:ext cx="4274021" cy="2162532"/>
        </p:xfrm>
        <a:graphic>
          <a:graphicData uri="http://schemas.openxmlformats.org/drawingml/2006/table">
            <a:tbl>
              <a:tblPr/>
              <a:tblGrid>
                <a:gridCol w="1728192"/>
                <a:gridCol w="2545829"/>
              </a:tblGrid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Financial Year 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Amount (N$)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2011/2012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23,755 million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2012/2013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27,364 million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2013/2014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23,260 million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2014/2015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5,035   million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2015/2016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10,106 million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 Ministry of Land Reform has since the operation of the CLRA sought to address the challenges as outlined above by increasing budget allocation</a:t>
            </a:r>
          </a:p>
          <a:p>
            <a:r>
              <a:rPr lang="en-GB" dirty="0" smtClean="0"/>
              <a:t> And solicit funds from donors to address challenges as all require financial resources. </a:t>
            </a:r>
          </a:p>
          <a:p>
            <a:r>
              <a:rPr lang="en-GB" dirty="0" smtClean="0"/>
              <a:t>Yet, funds are not sufficient to meet all needs to make Namibian Communal Land Development a case in point</a:t>
            </a:r>
          </a:p>
          <a:p>
            <a:r>
              <a:rPr lang="en-GB" dirty="0" smtClean="0"/>
              <a:t>Money is just a means and not an end in itself</a:t>
            </a:r>
          </a:p>
          <a:p>
            <a:r>
              <a:rPr lang="en-GB" dirty="0" smtClean="0"/>
              <a:t>  Land remains a complex issue requiring multi-</a:t>
            </a:r>
            <a:r>
              <a:rPr lang="en-GB" dirty="0" err="1" smtClean="0"/>
              <a:t>sectoral</a:t>
            </a:r>
            <a:r>
              <a:rPr lang="en-GB" dirty="0" smtClean="0"/>
              <a:t>  approach and cooperation of all stakeholders involved in land allocation &amp; administration.</a:t>
            </a:r>
          </a:p>
          <a:p>
            <a:r>
              <a:rPr lang="en-GB" dirty="0" smtClean="0"/>
              <a:t> till all stakeholder come on board, challenges remain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Before the Communal Land Reform Act, Act No. 5 of 2002 (CLRA) </a:t>
            </a:r>
          </a:p>
          <a:p>
            <a:r>
              <a:rPr lang="en-GB" dirty="0" smtClean="0"/>
              <a:t>Traditional Authorities (TAs) were solely responsible for land allocation, cancellation and administration of communal land</a:t>
            </a:r>
          </a:p>
          <a:p>
            <a:r>
              <a:rPr lang="en-GB" dirty="0" smtClean="0"/>
              <a:t>TA’s also administered the Permission to Occupy (PTO) now converted to Leasehold </a:t>
            </a:r>
          </a:p>
          <a:p>
            <a:r>
              <a:rPr lang="en-GB" dirty="0" smtClean="0"/>
              <a:t>The Act establish Communal Land Boards (CLB) to assist the TA’s in land administration &amp; management. </a:t>
            </a:r>
          </a:p>
          <a:p>
            <a:r>
              <a:rPr lang="en-GB" dirty="0" smtClean="0"/>
              <a:t>This all came from Resolution 18 of the 1991 Land Conference, which states TA continue allocation of communal lands and CLBs to be administrators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 Cont...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CLRA did not abolish the role of the TA but they have to work alongside the CLB with clearly defined powers &amp; functions. </a:t>
            </a:r>
          </a:p>
          <a:p>
            <a:r>
              <a:rPr lang="en-GB" dirty="0" smtClean="0"/>
              <a:t>The TAs allocate &amp; cancel Customary Land Rights which the CLBs have to ratify. </a:t>
            </a:r>
          </a:p>
          <a:p>
            <a:r>
              <a:rPr lang="en-GB" dirty="0" smtClean="0"/>
              <a:t>CLBs consider &amp; cancel Leaseholds and TAs have to consent  </a:t>
            </a:r>
          </a:p>
          <a:p>
            <a:r>
              <a:rPr lang="en-GB" dirty="0" smtClean="0"/>
              <a:t>Both have powers to remove illegal fences</a:t>
            </a:r>
          </a:p>
          <a:p>
            <a:r>
              <a:rPr lang="en-GB" dirty="0" smtClean="0"/>
              <a:t> Their decisions can be appealed against by any aggrieved party to the Minister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Challenges in Land Allocation &amp; Land Administration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main challenges that have affected smooth registration &amp; resolving of disputes are:</a:t>
            </a:r>
          </a:p>
          <a:p>
            <a:pPr lvl="1"/>
            <a:r>
              <a:rPr lang="en-GB" dirty="0" smtClean="0"/>
              <a:t>Misconception of the powers between TAs and CLBs</a:t>
            </a:r>
          </a:p>
          <a:p>
            <a:pPr lvl="2"/>
            <a:r>
              <a:rPr lang="en-GB" dirty="0" smtClean="0"/>
              <a:t>TAs allocating or cancelling leasehold </a:t>
            </a:r>
          </a:p>
          <a:p>
            <a:pPr lvl="1"/>
            <a:r>
              <a:rPr lang="en-GB" dirty="0" smtClean="0"/>
              <a:t>Limited technical capacity of both</a:t>
            </a:r>
          </a:p>
          <a:p>
            <a:pPr lvl="2"/>
            <a:r>
              <a:rPr lang="en-GB" dirty="0" smtClean="0"/>
              <a:t>Inability to interpret the CLRA correctly </a:t>
            </a:r>
          </a:p>
          <a:p>
            <a:pPr lvl="1"/>
            <a:r>
              <a:rPr lang="en-GB" dirty="0" smtClean="0"/>
              <a:t> Traditional Authorities area of jurisdiction</a:t>
            </a:r>
          </a:p>
          <a:p>
            <a:pPr lvl="2"/>
            <a:r>
              <a:rPr lang="en-GB" dirty="0" smtClean="0"/>
              <a:t>Registration can’t progress, land development is halted </a:t>
            </a:r>
          </a:p>
          <a:p>
            <a:pPr lvl="2"/>
            <a:r>
              <a:rPr lang="en-GB" dirty="0" smtClean="0"/>
              <a:t>Unrecognized TAs discourage their subjects to register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GB" dirty="0" smtClean="0"/>
              <a:t>Inability to remove illegal fences</a:t>
            </a:r>
          </a:p>
          <a:p>
            <a:pPr lvl="2"/>
            <a:r>
              <a:rPr lang="en-GB" dirty="0" smtClean="0"/>
              <a:t>Who should remove illegal fences, TA or CLB</a:t>
            </a:r>
          </a:p>
          <a:p>
            <a:pPr lvl="2"/>
            <a:r>
              <a:rPr lang="en-GB" dirty="0" smtClean="0"/>
              <a:t>Procedures not clear on how to cause removal</a:t>
            </a:r>
          </a:p>
          <a:p>
            <a:pPr lvl="1"/>
            <a:r>
              <a:rPr lang="en-GB" dirty="0" smtClean="0"/>
              <a:t>Lack of adequate resources for both TAs and CLBs  (logistics and financial)</a:t>
            </a:r>
          </a:p>
          <a:p>
            <a:pPr lvl="2"/>
            <a:r>
              <a:rPr lang="en-GB" dirty="0" smtClean="0"/>
              <a:t>TAs lack even stationeries to keep records of allocations and decisions</a:t>
            </a:r>
          </a:p>
          <a:p>
            <a:pPr lvl="2"/>
            <a:r>
              <a:rPr lang="en-GB" dirty="0" smtClean="0"/>
              <a:t>No financial allocation for land function by TAs</a:t>
            </a:r>
          </a:p>
          <a:p>
            <a:pPr lvl="2"/>
            <a:r>
              <a:rPr lang="en-GB" dirty="0" smtClean="0"/>
              <a:t>CLB budget not adequate for the huge task</a:t>
            </a:r>
          </a:p>
          <a:p>
            <a:pPr lvl="1"/>
            <a:r>
              <a:rPr lang="en-GB" dirty="0" smtClean="0"/>
              <a:t> Lack of in-depth knowledge of the CLRA)</a:t>
            </a:r>
          </a:p>
          <a:p>
            <a:pPr lvl="2"/>
            <a:r>
              <a:rPr lang="en-GB" dirty="0" smtClean="0"/>
              <a:t>Decisions of both are often appealed against</a:t>
            </a:r>
          </a:p>
          <a:p>
            <a:pPr lvl="1"/>
            <a:endParaRPr lang="en-GB" dirty="0" smtClean="0"/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Misconceptions of powers lead to appeals</a:t>
            </a:r>
            <a:endParaRPr lang="en-GB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03648" y="2132856"/>
          <a:ext cx="7152457" cy="4107156"/>
        </p:xfrm>
        <a:graphic>
          <a:graphicData uri="http://schemas.openxmlformats.org/drawingml/2006/table">
            <a:tbl>
              <a:tblPr/>
              <a:tblGrid>
                <a:gridCol w="2172916"/>
                <a:gridCol w="1097186"/>
                <a:gridCol w="799645"/>
                <a:gridCol w="998483"/>
                <a:gridCol w="799645"/>
                <a:gridCol w="642291"/>
                <a:gridCol w="642291"/>
              </a:tblGrid>
              <a:tr h="323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Region 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No. of Appeals 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2016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Kavango (East &amp; West)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Ohangwena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Omaheke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Omusati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Otjozondjupa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Zambezi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Lack of technical capacity of CLBs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At the beginning CLBs lack knowledge of the provision of CLRA</a:t>
            </a:r>
          </a:p>
          <a:p>
            <a:pPr lvl="1"/>
            <a:r>
              <a:rPr lang="en-GB" dirty="0" smtClean="0"/>
              <a:t>Training offered at beginning of the CLBs term but too compact and non legal person may not comprehend all in a week</a:t>
            </a:r>
          </a:p>
          <a:p>
            <a:r>
              <a:rPr lang="en-GB" dirty="0" smtClean="0"/>
              <a:t>Lack trained personnel,  ICT equipment,  transport</a:t>
            </a:r>
          </a:p>
          <a:p>
            <a:pPr lvl="1"/>
            <a:r>
              <a:rPr lang="en-GB" dirty="0" smtClean="0"/>
              <a:t>Trained personnel supplied by PoN Land management courses, ICT  equipments and vehicles provided by MLR and Donors</a:t>
            </a:r>
          </a:p>
          <a:p>
            <a:r>
              <a:rPr lang="en-GB" dirty="0" smtClean="0"/>
              <a:t>These challenges were address by MLR assisted by donors, though not eliminated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Donors Assistance in CLB Capacity Building</a:t>
            </a:r>
            <a:endParaRPr lang="en-GB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97725" y="1397000"/>
          <a:ext cx="5858651" cy="4972818"/>
        </p:xfrm>
        <a:graphic>
          <a:graphicData uri="http://schemas.openxmlformats.org/drawingml/2006/table">
            <a:tbl>
              <a:tblPr/>
              <a:tblGrid>
                <a:gridCol w="967356"/>
                <a:gridCol w="1347705"/>
                <a:gridCol w="3543590"/>
              </a:tblGrid>
              <a:tr h="208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latin typeface="Calibri"/>
                          <a:ea typeface="Calibri"/>
                          <a:cs typeface="Times New Roman"/>
                        </a:rPr>
                        <a:t>Period 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latin typeface="Calibri"/>
                          <a:ea typeface="Calibri"/>
                          <a:cs typeface="Times New Roman"/>
                        </a:rPr>
                        <a:t>Institution 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latin typeface="Calibri"/>
                          <a:ea typeface="Calibri"/>
                          <a:cs typeface="Times New Roman"/>
                        </a:rPr>
                        <a:t>Assistance Rendered 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832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2004 till date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GIZ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Funding training of Land Board training every three years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Logistical support (i.e. vehicles) &amp; NCLAS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Advisory function to Communal farmers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9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Ministry of Land Reform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Increased the budget of the division Land Board Tenure &amp; Advise (LBTA)  from 3.6 million in 2006 to 27 million 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Employed casual registration officer in all the land board served regions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The ministry added two staff assigned to assist the Land Boards from one personnel.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2009 – 2014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Millennium Challenge Account (MCA) through Communal Land Support (CLS)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Focused on investigation, verification &amp; registration of communal land rights in the 6 region of operation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Broad based campaign to create awareness about provisions of the Act.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Facilitated the provision of group rights for the commonage </a:t>
                      </a:r>
                      <a:endParaRPr lang="en-GB" sz="9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Compile some communication materials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2005 - 2011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Rural Poverty Reduction Program (PRP)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Assisted Communal Land Registration by providing aerial photographs and the development of Namibian Communal Land Administrative System (NCLAS)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Development </a:t>
                      </a: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GB" sz="9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registration </a:t>
                      </a: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road map </a:t>
                      </a: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 with</a:t>
                      </a:r>
                      <a:r>
                        <a:rPr lang="en-GB" sz="900" baseline="0" dirty="0" smtClean="0">
                          <a:latin typeface="Calibri"/>
                          <a:ea typeface="Calibri"/>
                          <a:cs typeface="Times New Roman"/>
                        </a:rPr>
                        <a:t> its budget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0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latin typeface="Calibri"/>
                          <a:ea typeface="Calibri"/>
                          <a:cs typeface="Times New Roman"/>
                        </a:rPr>
                        <a:t>2013 till date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Basket Fund </a:t>
                      </a: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Development of Programme for Communal Land Development (PCLD</a:t>
                      </a: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) focusing of infrastructure development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>
                          <a:latin typeface="Calibri"/>
                          <a:ea typeface="Calibri"/>
                          <a:cs typeface="Times New Roman"/>
                        </a:rPr>
                        <a:t>Developed a comprehensive communication </a:t>
                      </a: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strategy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Contributed to capacity  co- funded the mobile registration team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900" dirty="0" smtClean="0">
                          <a:latin typeface="Calibri"/>
                          <a:ea typeface="Calibri"/>
                          <a:cs typeface="Times New Roman"/>
                        </a:rPr>
                        <a:t>Logistical support (vehicles,</a:t>
                      </a:r>
                      <a:r>
                        <a:rPr lang="en-GB" sz="900" baseline="0" dirty="0" smtClean="0">
                          <a:latin typeface="Calibri"/>
                          <a:ea typeface="Calibri"/>
                          <a:cs typeface="Times New Roman"/>
                        </a:rPr>
                        <a:t> ICT equipments camping gears </a:t>
                      </a:r>
                      <a:r>
                        <a:rPr lang="en-GB" sz="9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ect</a:t>
                      </a:r>
                      <a:r>
                        <a:rPr lang="en-GB" sz="900" baseline="0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28" marR="57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Challenges to remove illegal fences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Section 18 of the CLRA prohibit erection of new fences without authorization</a:t>
            </a:r>
          </a:p>
          <a:p>
            <a:r>
              <a:rPr lang="en-GB" dirty="0" smtClean="0"/>
              <a:t>Section 44 criminalized the erection of fences without permission or retention of a fence after its recognition is denied</a:t>
            </a:r>
          </a:p>
          <a:p>
            <a:r>
              <a:rPr lang="en-GB" dirty="0" smtClean="0"/>
              <a:t>These provisions had not help the situation; </a:t>
            </a:r>
          </a:p>
          <a:p>
            <a:pPr lvl="1"/>
            <a:r>
              <a:rPr lang="en-GB" dirty="0" smtClean="0"/>
              <a:t>Unclear procedure to remove fences</a:t>
            </a:r>
          </a:p>
          <a:p>
            <a:pPr lvl="1"/>
            <a:r>
              <a:rPr lang="en-GB" dirty="0" smtClean="0"/>
              <a:t>Order to remove illegal fences contested</a:t>
            </a:r>
          </a:p>
          <a:p>
            <a:pPr lvl="1"/>
            <a:r>
              <a:rPr lang="en-GB" dirty="0" smtClean="0"/>
              <a:t>Difficulties to distinguish new and old as recognitions of existing land right took long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217</TotalTime>
  <Words>1102</Words>
  <Application>Microsoft Office PowerPoint</Application>
  <PresentationFormat>On-screen Show (4:3)</PresentationFormat>
  <Paragraphs>218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Gill Sans MT</vt:lpstr>
      <vt:lpstr>Symbol</vt:lpstr>
      <vt:lpstr>Times New Roman</vt:lpstr>
      <vt:lpstr>Verdana</vt:lpstr>
      <vt:lpstr>Wingdings 2</vt:lpstr>
      <vt:lpstr>Solstice</vt:lpstr>
      <vt:lpstr>CHALLENGES IN LAND ALLOCATION, ADMINISTRATION BY THE TRADITIONAL AUTHORITIES AND COMMUNAL LAND BOARDS AND THE DEVELOMENT OF COMMUNAL AREAS  </vt:lpstr>
      <vt:lpstr>Background </vt:lpstr>
      <vt:lpstr>Background Cont...</vt:lpstr>
      <vt:lpstr>Challenges in Land Allocation &amp; Land Administration</vt:lpstr>
      <vt:lpstr>Challenges cont.</vt:lpstr>
      <vt:lpstr>Misconceptions of powers lead to appeals</vt:lpstr>
      <vt:lpstr>Lack of technical capacity of CLBs</vt:lpstr>
      <vt:lpstr>Donors Assistance in CLB Capacity Building</vt:lpstr>
      <vt:lpstr>Challenges to remove illegal fences</vt:lpstr>
      <vt:lpstr>Illegal fences</vt:lpstr>
      <vt:lpstr> Regions High Incidences of Illegal Fences</vt:lpstr>
      <vt:lpstr>Nature of TAs Set Up Hamper Progress</vt:lpstr>
      <vt:lpstr>Financial challenges</vt:lpstr>
      <vt:lpstr>Budget Allocation to CLB by MLR</vt:lpstr>
      <vt:lpstr>Conclusion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 LAND ALLOCATION, ADMINISTRATION BY THE TRADITIONAL AUTHORITIES AND COMMUNAL LAND BOARDS AND THE DEVELOMENT OF COMMUNAL AREAS</dc:title>
  <dc:creator>Maria</dc:creator>
  <cp:lastModifiedBy>Gabriel Iindombo</cp:lastModifiedBy>
  <cp:revision>20</cp:revision>
  <dcterms:created xsi:type="dcterms:W3CDTF">2018-09-26T13:57:06Z</dcterms:created>
  <dcterms:modified xsi:type="dcterms:W3CDTF">2018-10-02T14:17:01Z</dcterms:modified>
</cp:coreProperties>
</file>