
<file path=[Content_Types].xml><?xml version="1.0" encoding="utf-8"?>
<Types xmlns="http://schemas.openxmlformats.org/package/2006/content-types">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82"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49688" y="0"/>
            <a:ext cx="2946400" cy="498475"/>
          </a:xfrm>
          <a:prstGeom prst="rect">
            <a:avLst/>
          </a:prstGeom>
        </p:spPr>
        <p:txBody>
          <a:bodyPr vert="horz" lIns="91440" tIns="45720" rIns="91440" bIns="45720" rtlCol="0"/>
          <a:lstStyle>
            <a:lvl1pPr algn="r">
              <a:defRPr sz="1200"/>
            </a:lvl1pPr>
          </a:lstStyle>
          <a:p>
            <a:fld id="{9B1335AA-834E-4A48-8E24-8D31CFBCF1A5}" type="datetimeFigureOut">
              <a:rPr lang="en-ZA" smtClean="0"/>
              <a:t>2018/10/01</a:t>
            </a:fld>
            <a:endParaRPr lang="en-ZA"/>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79450" y="4778375"/>
            <a:ext cx="5438775" cy="390842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6" name="Footer Placeholder 5"/>
          <p:cNvSpPr>
            <a:spLocks noGrp="1"/>
          </p:cNvSpPr>
          <p:nvPr>
            <p:ph type="ftr" sz="quarter" idx="4"/>
          </p:nvPr>
        </p:nvSpPr>
        <p:spPr>
          <a:xfrm>
            <a:off x="0" y="9429750"/>
            <a:ext cx="2946400" cy="498475"/>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49688" y="9429750"/>
            <a:ext cx="2946400" cy="498475"/>
          </a:xfrm>
          <a:prstGeom prst="rect">
            <a:avLst/>
          </a:prstGeom>
        </p:spPr>
        <p:txBody>
          <a:bodyPr vert="horz" lIns="91440" tIns="45720" rIns="91440" bIns="45720" rtlCol="0" anchor="b"/>
          <a:lstStyle>
            <a:lvl1pPr algn="r">
              <a:defRPr sz="1200"/>
            </a:lvl1pPr>
          </a:lstStyle>
          <a:p>
            <a:fld id="{0E6075A0-85A6-4DB9-85C6-F2909FDB925C}" type="slidenum">
              <a:rPr lang="en-ZA" smtClean="0"/>
              <a:t>‹#›</a:t>
            </a:fld>
            <a:endParaRPr lang="en-ZA"/>
          </a:p>
        </p:txBody>
      </p:sp>
    </p:spTree>
    <p:extLst>
      <p:ext uri="{BB962C8B-B14F-4D97-AF65-F5344CB8AC3E}">
        <p14:creationId xmlns:p14="http://schemas.microsoft.com/office/powerpoint/2010/main" val="25278865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a:p>
        </p:txBody>
      </p:sp>
      <p:sp>
        <p:nvSpPr>
          <p:cNvPr id="4" name="Slide Number Placeholder 3"/>
          <p:cNvSpPr>
            <a:spLocks noGrp="1"/>
          </p:cNvSpPr>
          <p:nvPr>
            <p:ph type="sldNum" sz="quarter" idx="10"/>
          </p:nvPr>
        </p:nvSpPr>
        <p:spPr/>
        <p:txBody>
          <a:bodyPr/>
          <a:lstStyle/>
          <a:p>
            <a:fld id="{0E6075A0-85A6-4DB9-85C6-F2909FDB925C}" type="slidenum">
              <a:rPr lang="en-ZA" smtClean="0"/>
              <a:t>1</a:t>
            </a:fld>
            <a:endParaRPr lang="en-ZA"/>
          </a:p>
        </p:txBody>
      </p:sp>
    </p:spTree>
    <p:extLst>
      <p:ext uri="{BB962C8B-B14F-4D97-AF65-F5344CB8AC3E}">
        <p14:creationId xmlns:p14="http://schemas.microsoft.com/office/powerpoint/2010/main" val="224933099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D415C61E-32F4-45D5-9E07-9F45632E06CF}" type="datetime1">
              <a:rPr lang="en-US" smtClean="0"/>
              <a:t>10/1/2018</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6937364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D41747-4BD6-4903-81AC-708CEBA3A57D}" type="datetime1">
              <a:rPr lang="en-US" smtClean="0"/>
              <a:t>10/1/2018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8976127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19E0523-E15F-4E76-BD31-D878AE694C7F}" type="datetime1">
              <a:rPr lang="en-US" smtClean="0"/>
              <a:t>10/1/2018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2188174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2090143-05D3-4FC8-AC08-07CE21C6FBF5}" type="datetime1">
              <a:rPr lang="en-US" smtClean="0"/>
              <a:t>10/1/2018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2747922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9AD398F-0DCE-4934-8601-93B1E6BD9E75}" type="datetime1">
              <a:rPr lang="en-US" smtClean="0"/>
              <a:t>10/1/2018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6503665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3EE63D52-6740-4BF9-9727-322D4B3B64DB}" type="datetime1">
              <a:rPr lang="en-US" smtClean="0"/>
              <a:t>10/1/2018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7704927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739D1C21-1EC0-44DB-8B6A-73B67156F4E6}" type="datetime1">
              <a:rPr lang="en-US" smtClean="0"/>
              <a:t>10/1/2018</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2204000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4FBE8B0F-5853-48C8-8B2F-7D357F8EC8FE}" type="datetime1">
              <a:rPr lang="en-US" smtClean="0"/>
              <a:t>10/1/2018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8709928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2102A7D9-8E7C-4328-ABAC-3413F8325147}" type="datetime1">
              <a:rPr lang="en-US" smtClean="0"/>
              <a:t>10/1/2018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2409084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353CD50-A751-4886-B0AA-CDCBDA55CE33}" type="datetime1">
              <a:rPr lang="en-US" smtClean="0"/>
              <a:t>10/1/2018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4456382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A702307-7A33-49BF-A110-F1EEDF0FC711}" type="datetime1">
              <a:rPr lang="en-US" smtClean="0"/>
              <a:t>10/1/2018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2366785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56CDA01-9052-4A64-9DEA-31820BABFF5D}" type="datetime1">
              <a:rPr lang="en-US" smtClean="0"/>
              <a:t>10/1/2018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2711294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6562672-80E6-4625-A749-5FF66A2620EB}" type="datetime1">
              <a:rPr lang="en-US" smtClean="0"/>
              <a:t>10/1/2018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6033005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3C219BD-73A9-4291-8963-5C93817AEED2}" type="datetime1">
              <a:rPr lang="en-US" smtClean="0"/>
              <a:t>10/1/2018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5236402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1C3E8F-261C-44B2-BA4C-24F17ECF8EA2}" type="datetime1">
              <a:rPr lang="en-US" smtClean="0"/>
              <a:t>10/1/2018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1051890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70A567-957B-4457-B35C-4152EEBD0623}" type="datetime1">
              <a:rPr lang="en-US" smtClean="0"/>
              <a:t>10/1/2018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4865436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smtClean="0"/>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DC7825-CCB7-429E-8B3A-3ED7B8923189}" type="datetime1">
              <a:rPr lang="en-US" smtClean="0"/>
              <a:t>10/1/2018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882752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E4C82FA0-5069-4AA3-BD34-C7763BFA35DC}" type="datetime1">
              <a:rPr lang="en-US" smtClean="0"/>
              <a:t>10/1/2018</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575982945"/>
      </p:ext>
    </p:extLst>
  </p:cSld>
  <p:clrMap bg1="lt1" tx1="dk1" bg2="lt2" tx2="dk2" accent1="accent1" accent2="accent2" accent3="accent3" accent4="accent4" accent5="accent5" accent6="accent6" hlink="hlink" folHlink="folHlink"/>
  <p:sldLayoutIdLst>
    <p:sldLayoutId id="2147483883" r:id="rId1"/>
    <p:sldLayoutId id="2147483884" r:id="rId2"/>
    <p:sldLayoutId id="2147483885" r:id="rId3"/>
    <p:sldLayoutId id="2147483886" r:id="rId4"/>
    <p:sldLayoutId id="2147483887" r:id="rId5"/>
    <p:sldLayoutId id="2147483888" r:id="rId6"/>
    <p:sldLayoutId id="2147483889" r:id="rId7"/>
    <p:sldLayoutId id="2147483890" r:id="rId8"/>
    <p:sldLayoutId id="2147483891" r:id="rId9"/>
    <p:sldLayoutId id="2147483892" r:id="rId10"/>
    <p:sldLayoutId id="2147483893" r:id="rId11"/>
    <p:sldLayoutId id="2147483894" r:id="rId12"/>
    <p:sldLayoutId id="2147483895" r:id="rId13"/>
    <p:sldLayoutId id="2147483896" r:id="rId14"/>
    <p:sldLayoutId id="2147483897" r:id="rId15"/>
    <p:sldLayoutId id="2147483898" r:id="rId16"/>
    <p:sldLayoutId id="2147483899" r:id="rId17"/>
  </p:sldLayoutIdLst>
  <p:hf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5718" y="3181081"/>
            <a:ext cx="10393752" cy="2395471"/>
          </a:xfrm>
        </p:spPr>
        <p:txBody>
          <a:bodyPr>
            <a:normAutofit fontScale="90000"/>
          </a:bodyPr>
          <a:lstStyle/>
          <a:p>
            <a:pPr algn="ctr"/>
            <a:r>
              <a:rPr lang="en-US" sz="2800" b="1" dirty="0" smtClean="0"/>
              <a:t/>
            </a:r>
            <a:br>
              <a:rPr lang="en-US" sz="2800" b="1" dirty="0" smtClean="0"/>
            </a:br>
            <a:r>
              <a:rPr lang="en-US" sz="2800" b="1" dirty="0"/>
              <a:t/>
            </a:r>
            <a:br>
              <a:rPr lang="en-US" sz="2800" b="1" dirty="0"/>
            </a:br>
            <a:r>
              <a:rPr lang="en-US" sz="2800" b="1" dirty="0" smtClean="0"/>
              <a:t>REPUBLIC </a:t>
            </a:r>
            <a:r>
              <a:rPr lang="en-US" sz="2800" b="1" dirty="0"/>
              <a:t>OF NAMIBIA</a:t>
            </a:r>
            <a:r>
              <a:rPr lang="en-ZA" sz="2800" b="1" dirty="0"/>
              <a:t/>
            </a:r>
            <a:br>
              <a:rPr lang="en-ZA" sz="2800" b="1" dirty="0"/>
            </a:br>
            <a:r>
              <a:rPr lang="en-ZA" sz="2800" b="1" dirty="0" smtClean="0"/>
              <a:t/>
            </a:r>
            <a:br>
              <a:rPr lang="en-ZA" sz="2800" b="1" dirty="0" smtClean="0"/>
            </a:br>
            <a:r>
              <a:rPr lang="en-ZA" sz="2800" dirty="0"/>
              <a:t/>
            </a:r>
            <a:br>
              <a:rPr lang="en-ZA" sz="2800" dirty="0"/>
            </a:br>
            <a:r>
              <a:rPr lang="en-US" sz="2800" b="1" dirty="0"/>
              <a:t>MINISTRY OF LABOUR, INDUSTRIAL RELATIONS &amp; EMPLOYMENT CREATION</a:t>
            </a:r>
            <a:r>
              <a:rPr lang="en-ZA" dirty="0"/>
              <a:t/>
            </a:r>
            <a:br>
              <a:rPr lang="en-ZA" dirty="0"/>
            </a:br>
            <a:endParaRPr lang="en-ZA" dirty="0"/>
          </a:p>
        </p:txBody>
      </p:sp>
      <p:sp>
        <p:nvSpPr>
          <p:cNvPr id="3" name="Subtitle 2"/>
          <p:cNvSpPr>
            <a:spLocks noGrp="1"/>
          </p:cNvSpPr>
          <p:nvPr>
            <p:ph type="subTitle" idx="1"/>
          </p:nvPr>
        </p:nvSpPr>
        <p:spPr>
          <a:xfrm>
            <a:off x="1562100" y="5241700"/>
            <a:ext cx="9070848" cy="154547"/>
          </a:xfrm>
        </p:spPr>
        <p:txBody>
          <a:bodyPr>
            <a:normAutofit fontScale="25000" lnSpcReduction="20000"/>
          </a:bodyPr>
          <a:lstStyle/>
          <a:p>
            <a:endParaRPr lang="en-ZA" dirty="0"/>
          </a:p>
        </p:txBody>
      </p:sp>
      <p:sp>
        <p:nvSpPr>
          <p:cNvPr id="4" name="Rectangle 2"/>
          <p:cNvSpPr>
            <a:spLocks noChangeArrowheads="1"/>
          </p:cNvSpPr>
          <p:nvPr/>
        </p:nvSpPr>
        <p:spPr bwMode="auto">
          <a:xfrm>
            <a:off x="939656" y="1313645"/>
            <a:ext cx="20496704"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ZA"/>
          </a:p>
        </p:txBody>
      </p:sp>
      <p:graphicFrame>
        <p:nvGraphicFramePr>
          <p:cNvPr id="5" name="Object 4"/>
          <p:cNvGraphicFramePr>
            <a:graphicFrameLocks noChangeAspect="1"/>
          </p:cNvGraphicFramePr>
          <p:nvPr>
            <p:extLst>
              <p:ext uri="{D42A27DB-BD31-4B8C-83A1-F6EECF244321}">
                <p14:modId xmlns:p14="http://schemas.microsoft.com/office/powerpoint/2010/main" val="1205990974"/>
              </p:ext>
            </p:extLst>
          </p:nvPr>
        </p:nvGraphicFramePr>
        <p:xfrm>
          <a:off x="5125792" y="1313645"/>
          <a:ext cx="2066406" cy="1584101"/>
        </p:xfrm>
        <a:graphic>
          <a:graphicData uri="http://schemas.openxmlformats.org/presentationml/2006/ole">
            <mc:AlternateContent xmlns:mc="http://schemas.openxmlformats.org/markup-compatibility/2006">
              <mc:Choice xmlns:v="urn:schemas-microsoft-com:vml" Requires="v">
                <p:oleObj spid="_x0000_s1047" name="Picture" r:id="rId4" imgW="1444384" imgH="1198889" progId="Word.Picture.8">
                  <p:embed/>
                </p:oleObj>
              </mc:Choice>
              <mc:Fallback>
                <p:oleObj name="Picture" r:id="rId4" imgW="1444384" imgH="1198889" progId="Word.Picture.8">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25792" y="1313645"/>
                        <a:ext cx="2066406" cy="1584101"/>
                      </a:xfrm>
                      <a:prstGeom prst="rect">
                        <a:avLst/>
                      </a:prstGeom>
                      <a:noFill/>
                    </p:spPr>
                  </p:pic>
                </p:oleObj>
              </mc:Fallback>
            </mc:AlternateContent>
          </a:graphicData>
        </a:graphic>
      </p:graphicFrame>
      <p:sp>
        <p:nvSpPr>
          <p:cNvPr id="6" name="Slide Number Placeholder 5"/>
          <p:cNvSpPr>
            <a:spLocks noGrp="1"/>
          </p:cNvSpPr>
          <p:nvPr>
            <p:ph type="sldNum" sz="quarter" idx="12"/>
          </p:nvPr>
        </p:nvSpPr>
        <p:spPr/>
        <p:txBody>
          <a:bodyPr/>
          <a:lstStyle/>
          <a:p>
            <a:fld id="{4FAB73BC-B049-4115-A692-8D63A059BFB8}" type="slidenum">
              <a:rPr lang="en-US" smtClean="0"/>
              <a:pPr/>
              <a:t>1</a:t>
            </a:fld>
            <a:endParaRPr lang="en-US" dirty="0"/>
          </a:p>
        </p:txBody>
      </p:sp>
    </p:spTree>
    <p:extLst>
      <p:ext uri="{BB962C8B-B14F-4D97-AF65-F5344CB8AC3E}">
        <p14:creationId xmlns:p14="http://schemas.microsoft.com/office/powerpoint/2010/main" val="8698365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159099"/>
            <a:ext cx="8825658" cy="3309870"/>
          </a:xfrm>
        </p:spPr>
        <p:txBody>
          <a:bodyPr>
            <a:normAutofit/>
          </a:bodyPr>
          <a:lstStyle/>
          <a:p>
            <a:pPr lvl="0"/>
            <a:r>
              <a:rPr lang="en-US" sz="1400" dirty="0"/>
              <a:t> </a:t>
            </a:r>
            <a:r>
              <a:rPr lang="en-ZA" sz="1400" dirty="0"/>
              <a:t/>
            </a:r>
            <a:br>
              <a:rPr lang="en-ZA" sz="1400" dirty="0"/>
            </a:br>
            <a:r>
              <a:rPr lang="en-ZA" sz="1400" dirty="0" smtClean="0"/>
              <a:t>(1)	</a:t>
            </a:r>
            <a:r>
              <a:rPr lang="en-US" sz="1400" b="1" i="1" dirty="0" smtClean="0"/>
              <a:t>“For </a:t>
            </a:r>
            <a:r>
              <a:rPr lang="en-US" sz="1400" b="1" i="1" dirty="0"/>
              <a:t>the purposes of this section a</a:t>
            </a:r>
            <a:r>
              <a:rPr lang="en-US" sz="1400" dirty="0"/>
              <a:t> </a:t>
            </a:r>
            <a:r>
              <a:rPr lang="en-US" sz="1400" b="1" i="1" dirty="0"/>
              <a:t>“dependant” means the spouse and the dependent children </a:t>
            </a:r>
            <a:r>
              <a:rPr lang="en-US" sz="1400" b="1" i="1" dirty="0" smtClean="0"/>
              <a:t>	of </a:t>
            </a:r>
            <a:r>
              <a:rPr lang="en-US" sz="1400" b="1" i="1" dirty="0"/>
              <a:t>the employee or of the spouse</a:t>
            </a:r>
            <a:r>
              <a:rPr lang="en-US" sz="1400" b="1" i="1" dirty="0" smtClean="0"/>
              <a:t>.</a:t>
            </a:r>
            <a:br>
              <a:rPr lang="en-US" sz="1400" b="1" i="1" dirty="0" smtClean="0"/>
            </a:br>
            <a:r>
              <a:rPr lang="en-ZA" sz="1400" dirty="0"/>
              <a:t/>
            </a:r>
            <a:br>
              <a:rPr lang="en-ZA" sz="1400" dirty="0"/>
            </a:br>
            <a:r>
              <a:rPr lang="en-ZA" sz="1400" dirty="0" smtClean="0"/>
              <a:t>(2)	</a:t>
            </a:r>
            <a:r>
              <a:rPr lang="en-US" sz="1400" b="1" i="1" dirty="0" smtClean="0"/>
              <a:t>If </a:t>
            </a:r>
            <a:r>
              <a:rPr lang="en-US" sz="1400" b="1" i="1" dirty="0"/>
              <a:t>an employee is required to live at the place of employment or to reside on any premises </a:t>
            </a:r>
            <a:r>
              <a:rPr lang="en-US" sz="1400" b="1" i="1" dirty="0" smtClean="0"/>
              <a:t>	owned </a:t>
            </a:r>
            <a:r>
              <a:rPr lang="en-US" sz="1400" b="1" i="1" dirty="0"/>
              <a:t>or leased by the employer, that employer must provide the </a:t>
            </a:r>
            <a:r>
              <a:rPr lang="en-US" sz="1400" b="1" i="1" u="sng" dirty="0"/>
              <a:t>employee with adequate </a:t>
            </a:r>
            <a:r>
              <a:rPr lang="en-US" sz="1400" b="1" i="1" dirty="0" smtClean="0"/>
              <a:t>	</a:t>
            </a:r>
            <a:r>
              <a:rPr lang="en-US" sz="1400" b="1" i="1" u="sng" dirty="0" smtClean="0"/>
              <a:t>housing </a:t>
            </a:r>
            <a:r>
              <a:rPr lang="en-US" sz="1400" b="1" i="1" u="sng" dirty="0"/>
              <a:t>including sanitary and water facilities</a:t>
            </a:r>
            <a:r>
              <a:rPr lang="en-US" sz="1400" b="1" i="1" dirty="0" smtClean="0"/>
              <a:t>.</a:t>
            </a:r>
            <a:br>
              <a:rPr lang="en-US" sz="1400" b="1" i="1" dirty="0" smtClean="0"/>
            </a:br>
            <a:r>
              <a:rPr lang="en-ZA" sz="1400" dirty="0"/>
              <a:t/>
            </a:r>
            <a:br>
              <a:rPr lang="en-ZA" sz="1400" dirty="0"/>
            </a:br>
            <a:r>
              <a:rPr lang="en-ZA" sz="1400" dirty="0" smtClean="0"/>
              <a:t>(3)	</a:t>
            </a:r>
            <a:r>
              <a:rPr lang="en-US" sz="1400" b="1" i="1" dirty="0" smtClean="0"/>
              <a:t>If </a:t>
            </a:r>
            <a:r>
              <a:rPr lang="en-US" sz="1400" b="1" i="1" dirty="0"/>
              <a:t>an employee contemplated in subsection (2) </a:t>
            </a:r>
            <a:r>
              <a:rPr lang="en-US" sz="1400" b="1" i="1" u="sng" dirty="0"/>
              <a:t>lives on agricultural land,</a:t>
            </a:r>
            <a:r>
              <a:rPr lang="en-US" sz="1400" b="1" i="1" dirty="0"/>
              <a:t> the employer must </a:t>
            </a:r>
            <a:r>
              <a:rPr lang="en-US" sz="1400" b="1" i="1" dirty="0" smtClean="0"/>
              <a:t>	provide </a:t>
            </a:r>
            <a:r>
              <a:rPr lang="en-US" sz="1400" b="1" i="1" dirty="0"/>
              <a:t>sufficient facilities referred to in that subsection to </a:t>
            </a:r>
            <a:r>
              <a:rPr lang="en-US" sz="1400" b="1" i="1" u="sng" dirty="0"/>
              <a:t>meet the reasonable needs</a:t>
            </a:r>
            <a:r>
              <a:rPr lang="en-US" sz="1400" b="1" i="1" dirty="0"/>
              <a:t> of the </a:t>
            </a:r>
            <a:r>
              <a:rPr lang="en-US" sz="1400" b="1" i="1" dirty="0" smtClean="0"/>
              <a:t>	employee </a:t>
            </a:r>
            <a:r>
              <a:rPr lang="en-US" sz="1400" b="1" i="1" dirty="0"/>
              <a:t>and the employee’s dependants and must either: -</a:t>
            </a:r>
            <a:r>
              <a:rPr lang="en-ZA" sz="1400" dirty="0"/>
              <a:t/>
            </a:r>
            <a:br>
              <a:rPr lang="en-ZA" sz="1400" dirty="0"/>
            </a:br>
            <a:endParaRPr lang="en-ZA" sz="1400" dirty="0"/>
          </a:p>
        </p:txBody>
      </p:sp>
      <p:sp>
        <p:nvSpPr>
          <p:cNvPr id="3" name="Subtitle 2"/>
          <p:cNvSpPr>
            <a:spLocks noGrp="1"/>
          </p:cNvSpPr>
          <p:nvPr>
            <p:ph type="subTitle" idx="1"/>
          </p:nvPr>
        </p:nvSpPr>
        <p:spPr/>
        <p:txBody>
          <a:bodyPr/>
          <a:lstStyle/>
          <a:p>
            <a:endParaRPr lang="en-ZA"/>
          </a:p>
        </p:txBody>
      </p:sp>
      <p:sp>
        <p:nvSpPr>
          <p:cNvPr id="4" name="Slide Number Placeholder 3"/>
          <p:cNvSpPr>
            <a:spLocks noGrp="1"/>
          </p:cNvSpPr>
          <p:nvPr>
            <p:ph type="sldNum" sz="quarter" idx="12"/>
          </p:nvPr>
        </p:nvSpPr>
        <p:spPr/>
        <p:txBody>
          <a:bodyPr/>
          <a:lstStyle/>
          <a:p>
            <a:fld id="{4FAB73BC-B049-4115-A692-8D63A059BFB8}" type="slidenum">
              <a:rPr lang="en-US" smtClean="0"/>
              <a:pPr/>
              <a:t>10</a:t>
            </a:fld>
            <a:endParaRPr lang="en-US" dirty="0"/>
          </a:p>
        </p:txBody>
      </p:sp>
    </p:spTree>
    <p:extLst>
      <p:ext uri="{BB962C8B-B14F-4D97-AF65-F5344CB8AC3E}">
        <p14:creationId xmlns:p14="http://schemas.microsoft.com/office/powerpoint/2010/main" val="15394380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83743" y="940159"/>
            <a:ext cx="8825658" cy="3374264"/>
          </a:xfrm>
        </p:spPr>
        <p:txBody>
          <a:bodyPr/>
          <a:lstStyle/>
          <a:p>
            <a:pPr lvl="0"/>
            <a:r>
              <a:rPr lang="en-US" sz="1400" dirty="0" smtClean="0"/>
              <a:t>(a)	</a:t>
            </a:r>
            <a:r>
              <a:rPr lang="en-US" sz="1400" b="1" i="1" dirty="0" smtClean="0"/>
              <a:t>permit </a:t>
            </a:r>
            <a:r>
              <a:rPr lang="en-US" sz="1400" b="1" i="1" dirty="0"/>
              <a:t>the employee to </a:t>
            </a:r>
            <a:r>
              <a:rPr lang="en-US" sz="1400" b="1" i="1" u="sng" dirty="0"/>
              <a:t>keep livestock</a:t>
            </a:r>
            <a:r>
              <a:rPr lang="en-US" sz="1400" b="1" i="1" dirty="0"/>
              <a:t> and to </a:t>
            </a:r>
            <a:r>
              <a:rPr lang="en-US" sz="1400" b="1" i="1" u="sng" dirty="0"/>
              <a:t>cultivate land to meet the reasonable needs</a:t>
            </a:r>
            <a:r>
              <a:rPr lang="en-US" sz="1400" b="1" i="1" dirty="0"/>
              <a:t> of </a:t>
            </a:r>
            <a:r>
              <a:rPr lang="en-US" sz="1400" b="1" i="1" dirty="0" smtClean="0"/>
              <a:t>	that </a:t>
            </a:r>
            <a:r>
              <a:rPr lang="en-US" sz="1400" b="1" i="1" dirty="0"/>
              <a:t>employee and the employee’s dependants, </a:t>
            </a:r>
            <a:r>
              <a:rPr lang="en-US" sz="1400" b="1" i="1" dirty="0" smtClean="0"/>
              <a:t>or</a:t>
            </a:r>
            <a:br>
              <a:rPr lang="en-US" sz="1400" b="1" i="1" dirty="0" smtClean="0"/>
            </a:br>
            <a:r>
              <a:rPr lang="en-US" sz="1400" b="1" i="1" dirty="0"/>
              <a:t/>
            </a:r>
            <a:br>
              <a:rPr lang="en-US" sz="1400" b="1" i="1" dirty="0"/>
            </a:br>
            <a:r>
              <a:rPr lang="en-US" sz="1400" b="1" i="1" dirty="0" smtClean="0"/>
              <a:t>(b)	in </a:t>
            </a:r>
            <a:r>
              <a:rPr lang="en-US" sz="1400" b="1" i="1" dirty="0"/>
              <a:t>terms of an agreement with the employee –</a:t>
            </a:r>
            <a:r>
              <a:rPr lang="en-ZA" sz="1400" dirty="0"/>
              <a:t/>
            </a:r>
            <a:br>
              <a:rPr lang="en-ZA" sz="1400" dirty="0"/>
            </a:br>
            <a:r>
              <a:rPr lang="en-ZA" sz="1400" dirty="0" smtClean="0"/>
              <a:t>	(</a:t>
            </a:r>
            <a:r>
              <a:rPr lang="en-ZA" sz="1400" dirty="0" err="1" smtClean="0"/>
              <a:t>i</a:t>
            </a:r>
            <a:r>
              <a:rPr lang="en-ZA" sz="1400" dirty="0" smtClean="0"/>
              <a:t>)	</a:t>
            </a:r>
            <a:r>
              <a:rPr lang="en-US" sz="1400" b="1" i="1" dirty="0" smtClean="0"/>
              <a:t>provide </a:t>
            </a:r>
            <a:r>
              <a:rPr lang="en-US" sz="1400" b="1" i="1" dirty="0"/>
              <a:t>the employee with sufficient food to meet the reasonable needs of the employee </a:t>
            </a:r>
            <a:r>
              <a:rPr lang="en-US" sz="1400" b="1" i="1" dirty="0" smtClean="0"/>
              <a:t>		and </a:t>
            </a:r>
            <a:r>
              <a:rPr lang="en-US" sz="1400" b="1" i="1" dirty="0"/>
              <a:t>the employee’s dependants </a:t>
            </a:r>
            <a:r>
              <a:rPr lang="en-US" sz="1400" b="1" i="1" dirty="0" smtClean="0"/>
              <a:t>or</a:t>
            </a:r>
            <a:r>
              <a:rPr lang="en-US" sz="1400" b="1" i="1" dirty="0"/>
              <a:t/>
            </a:r>
            <a:br>
              <a:rPr lang="en-US" sz="1400" b="1" i="1" dirty="0"/>
            </a:br>
            <a:r>
              <a:rPr lang="en-US" sz="1400" b="1" i="1" dirty="0" smtClean="0"/>
              <a:t/>
            </a:r>
            <a:br>
              <a:rPr lang="en-US" sz="1400" b="1" i="1" dirty="0" smtClean="0"/>
            </a:br>
            <a:r>
              <a:rPr lang="en-US" sz="1400" b="1" i="1" dirty="0"/>
              <a:t>	</a:t>
            </a:r>
            <a:r>
              <a:rPr lang="en-US" sz="1400" b="1" i="1" dirty="0" smtClean="0"/>
              <a:t>(ii)	pay </a:t>
            </a:r>
            <a:r>
              <a:rPr lang="en-US" sz="1400" b="1" i="1" dirty="0"/>
              <a:t>the employee an additional amount to do so. </a:t>
            </a:r>
            <a:r>
              <a:rPr lang="en-ZA" sz="1400" dirty="0"/>
              <a:t/>
            </a:r>
            <a:br>
              <a:rPr lang="en-ZA" sz="1400" dirty="0"/>
            </a:br>
            <a:endParaRPr lang="en-ZA" sz="1400" dirty="0"/>
          </a:p>
        </p:txBody>
      </p:sp>
      <p:sp>
        <p:nvSpPr>
          <p:cNvPr id="3" name="Subtitle 2"/>
          <p:cNvSpPr>
            <a:spLocks noGrp="1"/>
          </p:cNvSpPr>
          <p:nvPr>
            <p:ph type="subTitle" idx="1"/>
          </p:nvPr>
        </p:nvSpPr>
        <p:spPr/>
        <p:txBody>
          <a:bodyPr/>
          <a:lstStyle/>
          <a:p>
            <a:endParaRPr lang="en-ZA"/>
          </a:p>
        </p:txBody>
      </p:sp>
      <p:sp>
        <p:nvSpPr>
          <p:cNvPr id="4" name="Slide Number Placeholder 3"/>
          <p:cNvSpPr>
            <a:spLocks noGrp="1"/>
          </p:cNvSpPr>
          <p:nvPr>
            <p:ph type="sldNum" sz="quarter" idx="12"/>
          </p:nvPr>
        </p:nvSpPr>
        <p:spPr/>
        <p:txBody>
          <a:bodyPr/>
          <a:lstStyle/>
          <a:p>
            <a:fld id="{4FAB73BC-B049-4115-A692-8D63A059BFB8}" type="slidenum">
              <a:rPr lang="en-US" smtClean="0"/>
              <a:pPr/>
              <a:t>11</a:t>
            </a:fld>
            <a:endParaRPr lang="en-US" dirty="0"/>
          </a:p>
        </p:txBody>
      </p:sp>
    </p:spTree>
    <p:extLst>
      <p:ext uri="{BB962C8B-B14F-4D97-AF65-F5344CB8AC3E}">
        <p14:creationId xmlns:p14="http://schemas.microsoft.com/office/powerpoint/2010/main" val="7825778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13612" y="1159100"/>
            <a:ext cx="8825658" cy="3760630"/>
          </a:xfrm>
        </p:spPr>
        <p:txBody>
          <a:bodyPr>
            <a:normAutofit/>
          </a:bodyPr>
          <a:lstStyle/>
          <a:p>
            <a:r>
              <a:rPr lang="en-US" sz="1400" b="1" i="1" dirty="0"/>
              <a:t> </a:t>
            </a:r>
            <a:r>
              <a:rPr lang="en-ZA" sz="1400" dirty="0"/>
              <a:t/>
            </a:r>
            <a:br>
              <a:rPr lang="en-ZA" sz="1400" dirty="0"/>
            </a:br>
            <a:r>
              <a:rPr lang="en-ZA" sz="1400" dirty="0" smtClean="0"/>
              <a:t>(4)	</a:t>
            </a:r>
            <a:r>
              <a:rPr lang="en-US" sz="1400" b="1" i="1" dirty="0" smtClean="0"/>
              <a:t>An </a:t>
            </a:r>
            <a:r>
              <a:rPr lang="en-US" sz="1400" b="1" i="1" dirty="0"/>
              <a:t>employer who terminates the employment of an employee who is required to live at the </a:t>
            </a:r>
            <a:r>
              <a:rPr lang="en-US" sz="1400" b="1" i="1" dirty="0" smtClean="0"/>
              <a:t>	place </a:t>
            </a:r>
            <a:r>
              <a:rPr lang="en-US" sz="1400" b="1" i="1" dirty="0"/>
              <a:t>of employment or to reside on any premises owned, leased or provided by the </a:t>
            </a:r>
            <a:r>
              <a:rPr lang="en-US" sz="1400" b="1" i="1" dirty="0" smtClean="0"/>
              <a:t>	employer </a:t>
            </a:r>
            <a:r>
              <a:rPr lang="en-US" sz="1400" b="1" i="1" dirty="0"/>
              <a:t>may not require the employee to vacate the said premises or place unless -</a:t>
            </a:r>
            <a:r>
              <a:rPr lang="en-ZA" sz="1400" dirty="0"/>
              <a:t/>
            </a:r>
            <a:br>
              <a:rPr lang="en-ZA" sz="1400" dirty="0"/>
            </a:br>
            <a:r>
              <a:rPr lang="en-US" sz="1400" b="1" i="1" dirty="0"/>
              <a:t> </a:t>
            </a:r>
            <a:r>
              <a:rPr lang="en-ZA" sz="1400" dirty="0"/>
              <a:t/>
            </a:r>
            <a:br>
              <a:rPr lang="en-ZA" sz="1400" dirty="0"/>
            </a:br>
            <a:r>
              <a:rPr lang="en-ZA" sz="1400" dirty="0" smtClean="0"/>
              <a:t>	(a)	</a:t>
            </a:r>
            <a:r>
              <a:rPr lang="en-US" sz="1400" b="1" i="1" dirty="0" smtClean="0"/>
              <a:t>in </a:t>
            </a:r>
            <a:r>
              <a:rPr lang="en-US" sz="1400" b="1" i="1" dirty="0"/>
              <a:t>the case of an employee residing on agricultural land, the employer gives to the </a:t>
            </a:r>
            <a:r>
              <a:rPr lang="en-US" sz="1400" b="1" i="1" dirty="0" smtClean="0"/>
              <a:t>			employee </a:t>
            </a:r>
            <a:r>
              <a:rPr lang="en-US" sz="1400" b="1" i="1" u="sng" dirty="0"/>
              <a:t>three months’ written notice to vacate</a:t>
            </a:r>
            <a:r>
              <a:rPr lang="en-US" sz="1400" b="1" i="1" dirty="0"/>
              <a:t>; or</a:t>
            </a:r>
            <a:r>
              <a:rPr lang="en-ZA" sz="1400" dirty="0"/>
              <a:t/>
            </a:r>
            <a:br>
              <a:rPr lang="en-ZA" sz="1400" dirty="0"/>
            </a:br>
            <a:r>
              <a:rPr lang="en-US" sz="1400" b="1" i="1" dirty="0"/>
              <a:t> </a:t>
            </a:r>
            <a:r>
              <a:rPr lang="en-ZA" sz="1400" dirty="0"/>
              <a:t/>
            </a:r>
            <a:br>
              <a:rPr lang="en-ZA" sz="1400" dirty="0"/>
            </a:br>
            <a:r>
              <a:rPr lang="en-ZA" sz="1400" dirty="0" smtClean="0"/>
              <a:t>	(b)	</a:t>
            </a:r>
            <a:r>
              <a:rPr lang="en-US" sz="1400" b="1" i="1" dirty="0" smtClean="0"/>
              <a:t>in </a:t>
            </a:r>
            <a:r>
              <a:rPr lang="en-US" sz="1400" b="1" i="1" dirty="0"/>
              <a:t>the case of all other employees, the employer gives to the employee at least </a:t>
            </a:r>
            <a:r>
              <a:rPr lang="en-US" sz="1400" b="1" i="1" u="sng" dirty="0" smtClean="0"/>
              <a:t>one</a:t>
            </a:r>
            <a:r>
              <a:rPr lang="en-US" sz="1400" b="1" i="1" dirty="0" smtClean="0"/>
              <a:t>			</a:t>
            </a:r>
            <a:r>
              <a:rPr lang="en-US" sz="1400" b="1" i="1" u="sng" dirty="0" smtClean="0"/>
              <a:t> month’s </a:t>
            </a:r>
            <a:r>
              <a:rPr lang="en-US" sz="1400" b="1" i="1" u="sng" dirty="0"/>
              <a:t>written notice to vacate</a:t>
            </a:r>
            <a:r>
              <a:rPr lang="en-US" sz="1400" u="sng" dirty="0"/>
              <a:t>”</a:t>
            </a:r>
            <a:r>
              <a:rPr lang="en-US" sz="1400" dirty="0"/>
              <a:t>.</a:t>
            </a:r>
            <a:r>
              <a:rPr lang="en-ZA" sz="1400" dirty="0"/>
              <a:t/>
            </a:r>
            <a:br>
              <a:rPr lang="en-ZA" sz="1400" dirty="0"/>
            </a:br>
            <a:r>
              <a:rPr lang="en-US" sz="1400" dirty="0"/>
              <a:t> </a:t>
            </a:r>
            <a:r>
              <a:rPr lang="en-ZA" sz="1400" dirty="0"/>
              <a:t/>
            </a:r>
            <a:br>
              <a:rPr lang="en-ZA" sz="1400" dirty="0"/>
            </a:br>
            <a:r>
              <a:rPr lang="en-ZA" sz="1400" dirty="0" smtClean="0"/>
              <a:t>(5)	</a:t>
            </a:r>
            <a:r>
              <a:rPr lang="en-US" sz="1400" dirty="0" smtClean="0"/>
              <a:t>If </a:t>
            </a:r>
            <a:r>
              <a:rPr lang="en-US" sz="1400" dirty="0"/>
              <a:t>an employee has referred a dispute to the Labour Commissioner alleging an unfair dismissal </a:t>
            </a:r>
            <a:r>
              <a:rPr lang="en-US" sz="1400" dirty="0" smtClean="0"/>
              <a:t>	within </a:t>
            </a:r>
            <a:r>
              <a:rPr lang="en-US" sz="1400" dirty="0"/>
              <a:t>30 days following the termination of employment the employer may not, despite </a:t>
            </a:r>
            <a:r>
              <a:rPr lang="en-US" sz="1400" dirty="0" smtClean="0"/>
              <a:t>	subsection </a:t>
            </a:r>
            <a:r>
              <a:rPr lang="en-US" sz="1400" dirty="0"/>
              <a:t>(4), require the employee to vacate the place or premises until the dispute is </a:t>
            </a:r>
            <a:r>
              <a:rPr lang="en-US" sz="1400" dirty="0" smtClean="0"/>
              <a:t>	resolved </a:t>
            </a:r>
            <a:r>
              <a:rPr lang="en-US" sz="1400" dirty="0"/>
              <a:t>in terms of Part G of this Chapter or otherwise disposed of.</a:t>
            </a:r>
            <a:r>
              <a:rPr lang="en-ZA" sz="1400" dirty="0"/>
              <a:t/>
            </a:r>
            <a:br>
              <a:rPr lang="en-ZA" sz="1400" dirty="0"/>
            </a:br>
            <a:endParaRPr lang="en-ZA" sz="1400" dirty="0"/>
          </a:p>
        </p:txBody>
      </p:sp>
      <p:sp>
        <p:nvSpPr>
          <p:cNvPr id="3" name="Subtitle 2"/>
          <p:cNvSpPr>
            <a:spLocks noGrp="1"/>
          </p:cNvSpPr>
          <p:nvPr>
            <p:ph type="subTitle" idx="1"/>
          </p:nvPr>
        </p:nvSpPr>
        <p:spPr>
          <a:xfrm>
            <a:off x="1257986" y="5253899"/>
            <a:ext cx="8825658" cy="861420"/>
          </a:xfrm>
        </p:spPr>
        <p:txBody>
          <a:bodyPr/>
          <a:lstStyle/>
          <a:p>
            <a:endParaRPr lang="en-ZA"/>
          </a:p>
        </p:txBody>
      </p:sp>
      <p:sp>
        <p:nvSpPr>
          <p:cNvPr id="4" name="Slide Number Placeholder 3"/>
          <p:cNvSpPr>
            <a:spLocks noGrp="1"/>
          </p:cNvSpPr>
          <p:nvPr>
            <p:ph type="sldNum" sz="quarter" idx="12"/>
          </p:nvPr>
        </p:nvSpPr>
        <p:spPr/>
        <p:txBody>
          <a:bodyPr/>
          <a:lstStyle/>
          <a:p>
            <a:fld id="{4FAB73BC-B049-4115-A692-8D63A059BFB8}" type="slidenum">
              <a:rPr lang="en-US" smtClean="0"/>
              <a:pPr/>
              <a:t>12</a:t>
            </a:fld>
            <a:endParaRPr lang="en-US" dirty="0"/>
          </a:p>
        </p:txBody>
      </p:sp>
    </p:spTree>
    <p:extLst>
      <p:ext uri="{BB962C8B-B14F-4D97-AF65-F5344CB8AC3E}">
        <p14:creationId xmlns:p14="http://schemas.microsoft.com/office/powerpoint/2010/main" val="34561547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2099733"/>
            <a:ext cx="8825658" cy="2677647"/>
          </a:xfrm>
        </p:spPr>
        <p:txBody>
          <a:bodyPr>
            <a:normAutofit/>
          </a:bodyPr>
          <a:lstStyle/>
          <a:p>
            <a:pPr algn="just"/>
            <a:r>
              <a:rPr lang="en-US" sz="1400" dirty="0"/>
              <a:t>However, as demonstrated in paragraph (4)(a) of the Act, there is a limitation on the residing on the farm after termination of employment.  Issues like schooling for children, medical care for farm workers and their families, retirement, grazing rights and pension are not directly legislated under the Labour Act as they are cross-cutting and administered by and through other different Acts of Parliament and various Policies of State.  The provision for a living wage, the Labour Act allows for trade unions and employers’ organizations to negotiate minimum wage and other conditions of employment in different sectors/industries of economy.  To this end and in line with the Labour Act and the Kameeta Commission’s Recommendation 15, the trade union representing farm workers, Namibia Farmworkers’ Union (NAFWU) and Agricultural Employers’ Association (AEA) have entered and concluded a Collective Agreement on Minimum Wage and Other Conditions of Employment in Agricultural Sector in 2014.  This Agreement is currently under review by the same parties, and</a:t>
            </a:r>
            <a:endParaRPr lang="en-ZA" sz="1400" dirty="0"/>
          </a:p>
        </p:txBody>
      </p:sp>
      <p:sp>
        <p:nvSpPr>
          <p:cNvPr id="3" name="Subtitle 2"/>
          <p:cNvSpPr>
            <a:spLocks noGrp="1"/>
          </p:cNvSpPr>
          <p:nvPr>
            <p:ph type="subTitle" idx="1"/>
          </p:nvPr>
        </p:nvSpPr>
        <p:spPr>
          <a:xfrm>
            <a:off x="1154955" y="5525036"/>
            <a:ext cx="8825658" cy="113763"/>
          </a:xfrm>
        </p:spPr>
        <p:txBody>
          <a:bodyPr>
            <a:normAutofit fontScale="25000" lnSpcReduction="20000"/>
          </a:bodyPr>
          <a:lstStyle/>
          <a:p>
            <a:endParaRPr lang="en-ZA"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13</a:t>
            </a:fld>
            <a:endParaRPr lang="en-US" dirty="0"/>
          </a:p>
        </p:txBody>
      </p:sp>
    </p:spTree>
    <p:extLst>
      <p:ext uri="{BB962C8B-B14F-4D97-AF65-F5344CB8AC3E}">
        <p14:creationId xmlns:p14="http://schemas.microsoft.com/office/powerpoint/2010/main" val="34349403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4" y="862886"/>
            <a:ext cx="9197585" cy="2395469"/>
          </a:xfrm>
        </p:spPr>
        <p:txBody>
          <a:bodyPr/>
          <a:lstStyle/>
          <a:p>
            <a:r>
              <a:rPr lang="en-ZA" sz="1400" dirty="0"/>
              <a:t> </a:t>
            </a:r>
            <a:r>
              <a:rPr lang="en-ZA" sz="1800" dirty="0"/>
              <a:t/>
            </a:r>
            <a:br>
              <a:rPr lang="en-ZA" sz="1800" dirty="0"/>
            </a:br>
            <a:r>
              <a:rPr lang="en-US" sz="1800" dirty="0"/>
              <a:t>The same Labour Act, has an elaborative provision on Occupational Safety and Health at work place accompanied by a detailed Regulation.  These provisions are applicable to all employers and employees regardless of their sectors/industries.</a:t>
            </a:r>
            <a:r>
              <a:rPr lang="en-ZA" sz="1800" dirty="0"/>
              <a:t/>
            </a:r>
            <a:br>
              <a:rPr lang="en-ZA" sz="1800" dirty="0"/>
            </a:br>
            <a:r>
              <a:rPr lang="en-ZA" sz="1800" dirty="0"/>
              <a:t> </a:t>
            </a:r>
            <a:br>
              <a:rPr lang="en-ZA" sz="1800" dirty="0"/>
            </a:br>
            <a:r>
              <a:rPr lang="en-US" sz="1800" dirty="0"/>
              <a:t>The </a:t>
            </a:r>
            <a:r>
              <a:rPr lang="en-US" sz="1800" dirty="0" smtClean="0"/>
              <a:t>Employee Compensation </a:t>
            </a:r>
            <a:r>
              <a:rPr lang="en-US" sz="1800" dirty="0" smtClean="0"/>
              <a:t>Act and Social Security Act </a:t>
            </a:r>
            <a:r>
              <a:rPr lang="en-US" sz="1800" dirty="0" smtClean="0"/>
              <a:t>cover </a:t>
            </a:r>
            <a:r>
              <a:rPr lang="en-US" sz="1800" dirty="0"/>
              <a:t>all employees including farm workers.</a:t>
            </a:r>
            <a:r>
              <a:rPr lang="en-ZA" sz="1400" dirty="0"/>
              <a:t/>
            </a:r>
            <a:br>
              <a:rPr lang="en-ZA" sz="1400" dirty="0"/>
            </a:br>
            <a:endParaRPr lang="en-ZA" sz="1400" dirty="0"/>
          </a:p>
        </p:txBody>
      </p:sp>
      <p:sp>
        <p:nvSpPr>
          <p:cNvPr id="3" name="Subtitle 2"/>
          <p:cNvSpPr>
            <a:spLocks noGrp="1"/>
          </p:cNvSpPr>
          <p:nvPr>
            <p:ph type="subTitle" idx="1"/>
          </p:nvPr>
        </p:nvSpPr>
        <p:spPr>
          <a:xfrm>
            <a:off x="1154955" y="3258355"/>
            <a:ext cx="8825658" cy="2949262"/>
          </a:xfrm>
        </p:spPr>
        <p:txBody>
          <a:bodyPr>
            <a:normAutofit lnSpcReduction="10000"/>
          </a:bodyPr>
          <a:lstStyle/>
          <a:p>
            <a:pPr algn="ctr"/>
            <a:r>
              <a:rPr lang="en-ZA" sz="2000" b="1" cap="none" dirty="0" smtClean="0">
                <a:effectLst>
                  <a:outerShdw blurRad="38100" dist="38100" dir="2700000" algn="tl">
                    <a:srgbClr val="000000">
                      <a:alpha val="43137"/>
                    </a:srgbClr>
                  </a:outerShdw>
                </a:effectLst>
                <a:ea typeface="Arial Unicode MS" panose="020B0604020202020204" pitchFamily="34" charset="-128"/>
                <a:cs typeface="Arial Unicode MS" panose="020B0604020202020204" pitchFamily="34" charset="-128"/>
              </a:rPr>
              <a:t>Represented</a:t>
            </a:r>
          </a:p>
          <a:p>
            <a:pPr algn="ctr"/>
            <a:r>
              <a:rPr lang="en-ZA" sz="2000" b="1" cap="none" dirty="0" smtClean="0">
                <a:effectLst>
                  <a:outerShdw blurRad="38100" dist="38100" dir="2700000" algn="tl">
                    <a:srgbClr val="000000">
                      <a:alpha val="43137"/>
                    </a:srgbClr>
                  </a:outerShdw>
                </a:effectLst>
                <a:ea typeface="Arial Unicode MS" panose="020B0604020202020204" pitchFamily="34" charset="-128"/>
                <a:cs typeface="Arial Unicode MS" panose="020B0604020202020204" pitchFamily="34" charset="-128"/>
              </a:rPr>
              <a:t>By</a:t>
            </a:r>
          </a:p>
          <a:p>
            <a:pPr algn="ctr"/>
            <a:r>
              <a:rPr lang="en-ZA" sz="2000" b="1" cap="none" dirty="0" smtClean="0">
                <a:effectLst>
                  <a:outerShdw blurRad="38100" dist="38100" dir="2700000" algn="tl">
                    <a:srgbClr val="000000">
                      <a:alpha val="43137"/>
                    </a:srgbClr>
                  </a:outerShdw>
                </a:effectLst>
                <a:ea typeface="Arial Unicode MS" panose="020B0604020202020204" pitchFamily="34" charset="-128"/>
                <a:cs typeface="Arial Unicode MS" panose="020B0604020202020204" pitchFamily="34" charset="-128"/>
              </a:rPr>
              <a:t>B.M. SHINGUADJA</a:t>
            </a:r>
          </a:p>
          <a:p>
            <a:pPr algn="ctr"/>
            <a:r>
              <a:rPr lang="en-ZA" sz="2000" b="1" cap="none" dirty="0" smtClean="0">
                <a:effectLst>
                  <a:outerShdw blurRad="38100" dist="38100" dir="2700000" algn="tl">
                    <a:srgbClr val="000000">
                      <a:alpha val="43137"/>
                    </a:srgbClr>
                  </a:outerShdw>
                </a:effectLst>
                <a:ea typeface="Arial Unicode MS" panose="020B0604020202020204" pitchFamily="34" charset="-128"/>
                <a:cs typeface="Arial Unicode MS" panose="020B0604020202020204" pitchFamily="34" charset="-128"/>
              </a:rPr>
              <a:t>@</a:t>
            </a:r>
            <a:endParaRPr lang="en-ZA" sz="2000" b="1" cap="none" dirty="0">
              <a:effectLst>
                <a:outerShdw blurRad="38100" dist="38100" dir="2700000" algn="tl">
                  <a:srgbClr val="000000">
                    <a:alpha val="43137"/>
                  </a:srgbClr>
                </a:outerShdw>
              </a:effectLst>
              <a:ea typeface="Arial Unicode MS" panose="020B0604020202020204" pitchFamily="34" charset="-128"/>
              <a:cs typeface="Arial Unicode MS" panose="020B0604020202020204" pitchFamily="34" charset="-128"/>
            </a:endParaRPr>
          </a:p>
          <a:p>
            <a:pPr algn="ctr"/>
            <a:r>
              <a:rPr lang="en-ZA" sz="2000" b="1" cap="none" dirty="0" smtClean="0">
                <a:effectLst>
                  <a:outerShdw blurRad="38100" dist="38100" dir="2700000" algn="tl">
                    <a:srgbClr val="000000">
                      <a:alpha val="43137"/>
                    </a:srgbClr>
                  </a:outerShdw>
                </a:effectLst>
                <a:ea typeface="Arial Unicode MS" panose="020B0604020202020204" pitchFamily="34" charset="-128"/>
                <a:cs typeface="Arial Unicode MS" panose="020B0604020202020204" pitchFamily="34" charset="-128"/>
              </a:rPr>
              <a:t>2nd National Land Conference</a:t>
            </a:r>
          </a:p>
          <a:p>
            <a:pPr algn="ctr"/>
            <a:r>
              <a:rPr lang="en-ZA" sz="2000" b="1" cap="none" dirty="0" smtClean="0">
                <a:effectLst>
                  <a:outerShdw blurRad="38100" dist="38100" dir="2700000" algn="tl">
                    <a:srgbClr val="000000">
                      <a:alpha val="43137"/>
                    </a:srgbClr>
                  </a:outerShdw>
                </a:effectLst>
                <a:ea typeface="Arial Unicode MS" panose="020B0604020202020204" pitchFamily="34" charset="-128"/>
                <a:cs typeface="Arial Unicode MS" panose="020B0604020202020204" pitchFamily="34" charset="-128"/>
              </a:rPr>
              <a:t>2018</a:t>
            </a:r>
          </a:p>
          <a:p>
            <a:pPr algn="ctr"/>
            <a:r>
              <a:rPr lang="en-ZA" sz="2000" b="1" cap="none" dirty="0" smtClean="0">
                <a:effectLst>
                  <a:outerShdw blurRad="38100" dist="38100" dir="2700000" algn="tl">
                    <a:srgbClr val="000000">
                      <a:alpha val="43137"/>
                    </a:srgbClr>
                  </a:outerShdw>
                </a:effectLst>
                <a:ea typeface="Arial Unicode MS" panose="020B0604020202020204" pitchFamily="34" charset="-128"/>
                <a:cs typeface="Arial Unicode MS" panose="020B0604020202020204" pitchFamily="34" charset="-128"/>
              </a:rPr>
              <a:t>WINDHOEK</a:t>
            </a:r>
          </a:p>
          <a:p>
            <a:pPr algn="ctr"/>
            <a:endParaRPr lang="en-ZA" sz="1600" b="1" cap="none" dirty="0">
              <a:effectLst>
                <a:outerShdw blurRad="38100" dist="38100" dir="2700000" algn="tl">
                  <a:srgbClr val="000000">
                    <a:alpha val="43137"/>
                  </a:srgbClr>
                </a:outerShdw>
              </a:effectLst>
              <a:ea typeface="Arial Unicode MS" panose="020B0604020202020204" pitchFamily="34" charset="-128"/>
              <a:cs typeface="Arial Unicode MS" panose="020B0604020202020204" pitchFamily="34" charset="-128"/>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pPr/>
              <a:t>14</a:t>
            </a:fld>
            <a:endParaRPr lang="en-US" dirty="0"/>
          </a:p>
        </p:txBody>
      </p:sp>
    </p:spTree>
    <p:extLst>
      <p:ext uri="{BB962C8B-B14F-4D97-AF65-F5344CB8AC3E}">
        <p14:creationId xmlns:p14="http://schemas.microsoft.com/office/powerpoint/2010/main" val="14882143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62100" y="2105103"/>
            <a:ext cx="9068586" cy="2879021"/>
          </a:xfrm>
        </p:spPr>
        <p:txBody>
          <a:bodyPr/>
          <a:lstStyle/>
          <a:p>
            <a:pPr algn="ctr"/>
            <a:r>
              <a:rPr lang="en-US" b="1" dirty="0" smtClean="0"/>
              <a:t/>
            </a:r>
            <a:br>
              <a:rPr lang="en-US" b="1" dirty="0" smtClean="0"/>
            </a:br>
            <a:r>
              <a:rPr lang="en-US" b="1" dirty="0" smtClean="0"/>
              <a:t>1</a:t>
            </a:r>
            <a:r>
              <a:rPr lang="en-US" b="1" baseline="30000" dirty="0" smtClean="0"/>
              <a:t>ST</a:t>
            </a:r>
            <a:r>
              <a:rPr lang="en-US" b="1" dirty="0" smtClean="0"/>
              <a:t> </a:t>
            </a:r>
            <a:r>
              <a:rPr lang="en-US" b="1" dirty="0"/>
              <a:t>LAND CONFERENCE’S RESOLUTIONS</a:t>
            </a:r>
            <a:r>
              <a:rPr lang="en-ZA" dirty="0"/>
              <a:t/>
            </a:r>
            <a:br>
              <a:rPr lang="en-ZA" dirty="0"/>
            </a:br>
            <a:endParaRPr lang="en-ZA" dirty="0"/>
          </a:p>
        </p:txBody>
      </p:sp>
      <p:sp>
        <p:nvSpPr>
          <p:cNvPr id="3" name="Subtitle 2"/>
          <p:cNvSpPr>
            <a:spLocks noGrp="1"/>
          </p:cNvSpPr>
          <p:nvPr>
            <p:ph type="subTitle" idx="1"/>
          </p:nvPr>
        </p:nvSpPr>
        <p:spPr>
          <a:xfrm>
            <a:off x="1562100" y="4984124"/>
            <a:ext cx="9070848" cy="155139"/>
          </a:xfrm>
        </p:spPr>
        <p:txBody>
          <a:bodyPr>
            <a:normAutofit fontScale="25000" lnSpcReduction="20000"/>
          </a:bodyPr>
          <a:lstStyle/>
          <a:p>
            <a:endParaRPr lang="en-ZA"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2</a:t>
            </a:fld>
            <a:endParaRPr lang="en-US" dirty="0"/>
          </a:p>
        </p:txBody>
      </p:sp>
    </p:spTree>
    <p:extLst>
      <p:ext uri="{BB962C8B-B14F-4D97-AF65-F5344CB8AC3E}">
        <p14:creationId xmlns:p14="http://schemas.microsoft.com/office/powerpoint/2010/main" val="1616285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692017"/>
            <a:ext cx="9068586" cy="2590800"/>
          </a:xfrm>
        </p:spPr>
        <p:txBody>
          <a:bodyPr/>
          <a:lstStyle/>
          <a:p>
            <a:pPr algn="ctr"/>
            <a:r>
              <a:rPr lang="en-US" b="1" dirty="0" smtClean="0"/>
              <a:t/>
            </a:r>
            <a:br>
              <a:rPr lang="en-US" b="1" dirty="0" smtClean="0"/>
            </a:br>
            <a:r>
              <a:rPr lang="en-US" b="1" dirty="0" smtClean="0"/>
              <a:t/>
            </a:r>
            <a:br>
              <a:rPr lang="en-US" b="1" dirty="0" smtClean="0"/>
            </a:br>
            <a:r>
              <a:rPr lang="en-US" sz="6000" b="1" dirty="0" smtClean="0"/>
              <a:t>Resolution </a:t>
            </a:r>
            <a:r>
              <a:rPr lang="en-US" sz="6000" b="1" dirty="0"/>
              <a:t>10: Farmworkers</a:t>
            </a:r>
            <a:r>
              <a:rPr lang="en-ZA" sz="6000" dirty="0"/>
              <a:t/>
            </a:r>
            <a:br>
              <a:rPr lang="en-ZA" sz="6000" dirty="0"/>
            </a:br>
            <a:endParaRPr lang="en-ZA" sz="6000" dirty="0"/>
          </a:p>
        </p:txBody>
      </p:sp>
      <p:sp>
        <p:nvSpPr>
          <p:cNvPr id="3" name="Subtitle 2"/>
          <p:cNvSpPr>
            <a:spLocks noGrp="1"/>
          </p:cNvSpPr>
          <p:nvPr>
            <p:ph type="subTitle" idx="1"/>
          </p:nvPr>
        </p:nvSpPr>
        <p:spPr/>
        <p:txBody>
          <a:bodyPr/>
          <a:lstStyle/>
          <a:p>
            <a:endParaRPr lang="en-ZA"/>
          </a:p>
        </p:txBody>
      </p:sp>
      <p:sp>
        <p:nvSpPr>
          <p:cNvPr id="4" name="Slide Number Placeholder 3"/>
          <p:cNvSpPr>
            <a:spLocks noGrp="1"/>
          </p:cNvSpPr>
          <p:nvPr>
            <p:ph type="sldNum" sz="quarter" idx="12"/>
          </p:nvPr>
        </p:nvSpPr>
        <p:spPr/>
        <p:txBody>
          <a:bodyPr/>
          <a:lstStyle/>
          <a:p>
            <a:fld id="{4FAB73BC-B049-4115-A692-8D63A059BFB8}" type="slidenum">
              <a:rPr lang="en-US" smtClean="0"/>
              <a:pPr/>
              <a:t>3</a:t>
            </a:fld>
            <a:endParaRPr lang="en-US" dirty="0"/>
          </a:p>
        </p:txBody>
      </p:sp>
    </p:spTree>
    <p:extLst>
      <p:ext uri="{BB962C8B-B14F-4D97-AF65-F5344CB8AC3E}">
        <p14:creationId xmlns:p14="http://schemas.microsoft.com/office/powerpoint/2010/main" val="23958023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1600" dirty="0"/>
              <a:t>The 1</a:t>
            </a:r>
            <a:r>
              <a:rPr lang="en-US" sz="1600" baseline="30000" dirty="0"/>
              <a:t>st</a:t>
            </a:r>
            <a:r>
              <a:rPr lang="en-US" sz="1600" dirty="0"/>
              <a:t> Land Conference took place in July 1991and few months thereafter the first Labour Act (Act 6 of 1992) was enacted on 26 March 1992.  Part V of the Labour Act established Basic Conditions of Employment that are available to all employees in Namibia including the </a:t>
            </a:r>
            <a:r>
              <a:rPr lang="en-US" sz="1600" b="1" u="sng" dirty="0"/>
              <a:t>farmworkers</a:t>
            </a:r>
            <a:r>
              <a:rPr lang="en-US" sz="1600" dirty="0"/>
              <a:t>.  Section 38 of the Act reads </a:t>
            </a:r>
            <a:r>
              <a:rPr lang="en-US" sz="1600" b="1" i="1" dirty="0"/>
              <a:t>“If an employee is by virtue of his or her employment </a:t>
            </a:r>
            <a:r>
              <a:rPr lang="en-US" sz="1600" b="1" i="1" u="sng" dirty="0"/>
              <a:t>required to live in on the place</a:t>
            </a:r>
            <a:r>
              <a:rPr lang="en-US" sz="1600" b="1" i="1" dirty="0"/>
              <a:t> of his/her </a:t>
            </a:r>
            <a:r>
              <a:rPr lang="en-US" sz="1600" b="1" i="1" u="sng" dirty="0"/>
              <a:t>employment or to reside on any premises</a:t>
            </a:r>
            <a:r>
              <a:rPr lang="en-US" sz="1600" b="1" i="1" dirty="0"/>
              <a:t> of his/her employer, such employer shall: -</a:t>
            </a:r>
            <a:r>
              <a:rPr lang="en-ZA" sz="1800" dirty="0"/>
              <a:t/>
            </a:r>
            <a:br>
              <a:rPr lang="en-ZA" sz="1800" dirty="0"/>
            </a:br>
            <a:endParaRPr lang="en-ZA" sz="1800" dirty="0"/>
          </a:p>
        </p:txBody>
      </p:sp>
      <p:sp>
        <p:nvSpPr>
          <p:cNvPr id="3" name="Subtitle 2"/>
          <p:cNvSpPr>
            <a:spLocks noGrp="1"/>
          </p:cNvSpPr>
          <p:nvPr>
            <p:ph type="subTitle" idx="1"/>
          </p:nvPr>
        </p:nvSpPr>
        <p:spPr>
          <a:xfrm>
            <a:off x="1154955" y="5593080"/>
            <a:ext cx="8825658" cy="45719"/>
          </a:xfrm>
        </p:spPr>
        <p:txBody>
          <a:bodyPr>
            <a:normAutofit fontScale="25000" lnSpcReduction="20000"/>
          </a:bodyPr>
          <a:lstStyle/>
          <a:p>
            <a:endParaRPr lang="en-ZA"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4</a:t>
            </a:fld>
            <a:endParaRPr lang="en-US" dirty="0"/>
          </a:p>
        </p:txBody>
      </p:sp>
    </p:spTree>
    <p:extLst>
      <p:ext uri="{BB962C8B-B14F-4D97-AF65-F5344CB8AC3E}">
        <p14:creationId xmlns:p14="http://schemas.microsoft.com/office/powerpoint/2010/main" val="27598107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62885" y="1275008"/>
            <a:ext cx="7843233" cy="4082603"/>
          </a:xfrm>
        </p:spPr>
        <p:txBody>
          <a:bodyPr>
            <a:normAutofit/>
          </a:bodyPr>
          <a:lstStyle/>
          <a:p>
            <a:pPr lvl="0" algn="just"/>
            <a:r>
              <a:rPr lang="en-US" sz="1800" b="1" i="1" dirty="0" smtClean="0">
                <a:latin typeface="Arial Unicode MS" panose="020B0604020202020204" pitchFamily="34" charset="-128"/>
                <a:ea typeface="Arial Unicode MS" panose="020B0604020202020204" pitchFamily="34" charset="-128"/>
                <a:cs typeface="Arial Unicode MS" panose="020B0604020202020204" pitchFamily="34" charset="-128"/>
              </a:rPr>
              <a:t>(a)	provide such employee with </a:t>
            </a:r>
            <a:r>
              <a:rPr lang="en-US" sz="1800" b="1" i="1" u="sng" dirty="0" smtClean="0">
                <a:latin typeface="Arial Unicode MS" panose="020B0604020202020204" pitchFamily="34" charset="-128"/>
                <a:ea typeface="Arial Unicode MS" panose="020B0604020202020204" pitchFamily="34" charset="-128"/>
                <a:cs typeface="Arial Unicode MS" panose="020B0604020202020204" pitchFamily="34" charset="-128"/>
              </a:rPr>
              <a:t>such housing</a:t>
            </a:r>
            <a:r>
              <a:rPr lang="en-US" sz="1800" b="1" i="1" dirty="0" smtClean="0">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1800" b="1" i="1" u="sng" dirty="0" smtClean="0">
                <a:latin typeface="Arial Unicode MS" panose="020B0604020202020204" pitchFamily="34" charset="-128"/>
                <a:ea typeface="Arial Unicode MS" panose="020B0604020202020204" pitchFamily="34" charset="-128"/>
                <a:cs typeface="Arial Unicode MS" panose="020B0604020202020204" pitchFamily="34" charset="-128"/>
              </a:rPr>
              <a:t>including sanitary</a:t>
            </a:r>
            <a:r>
              <a:rPr lang="en-US" sz="1800" b="1" i="1" dirty="0" smtClean="0">
                <a:latin typeface="Arial Unicode MS" panose="020B0604020202020204" pitchFamily="34" charset="-128"/>
                <a:ea typeface="Arial Unicode MS" panose="020B0604020202020204" pitchFamily="34" charset="-128"/>
                <a:cs typeface="Arial Unicode MS" panose="020B0604020202020204" pitchFamily="34" charset="-128"/>
              </a:rPr>
              <a:t> and </a:t>
            </a:r>
            <a:r>
              <a:rPr lang="en-US" sz="1800" b="1" i="1" u="sng" dirty="0" smtClean="0">
                <a:latin typeface="Arial Unicode MS" panose="020B0604020202020204" pitchFamily="34" charset="-128"/>
                <a:ea typeface="Arial Unicode MS" panose="020B0604020202020204" pitchFamily="34" charset="-128"/>
                <a:cs typeface="Arial Unicode MS" panose="020B0604020202020204" pitchFamily="34" charset="-128"/>
              </a:rPr>
              <a:t>water </a:t>
            </a:r>
            <a:r>
              <a:rPr lang="en-US" sz="1800" b="1" i="1" dirty="0" smtClean="0">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1800" b="1" i="1" u="sng" dirty="0" smtClean="0">
                <a:latin typeface="Arial Unicode MS" panose="020B0604020202020204" pitchFamily="34" charset="-128"/>
                <a:ea typeface="Arial Unicode MS" panose="020B0604020202020204" pitchFamily="34" charset="-128"/>
                <a:cs typeface="Arial Unicode MS" panose="020B0604020202020204" pitchFamily="34" charset="-128"/>
              </a:rPr>
              <a:t>facilities</a:t>
            </a:r>
            <a:r>
              <a:rPr lang="en-US" sz="1800" b="1" i="1" dirty="0" smtClean="0">
                <a:latin typeface="Arial Unicode MS" panose="020B0604020202020204" pitchFamily="34" charset="-128"/>
                <a:ea typeface="Arial Unicode MS" panose="020B0604020202020204" pitchFamily="34" charset="-128"/>
                <a:cs typeface="Arial Unicode MS" panose="020B0604020202020204" pitchFamily="34" charset="-128"/>
              </a:rPr>
              <a:t>, 	as may comply with the reasonable requirements of such 	employee and, in the 	case of an employee who is required to live in or </a:t>
            </a:r>
            <a:r>
              <a:rPr lang="en-US" sz="1800" i="1" dirty="0" smtClean="0">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1800" b="1" i="1" u="sng" dirty="0" smtClean="0">
                <a:latin typeface="Arial Unicode MS" panose="020B0604020202020204" pitchFamily="34" charset="-128"/>
                <a:ea typeface="Arial Unicode MS" panose="020B0604020202020204" pitchFamily="34" charset="-128"/>
                <a:cs typeface="Arial Unicode MS" panose="020B0604020202020204" pitchFamily="34" charset="-128"/>
              </a:rPr>
              <a:t>reside on agricultural land, of </a:t>
            </a:r>
            <a:r>
              <a:rPr lang="en-US" sz="1800" b="1" i="1" dirty="0" smtClean="0">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1800" b="1" i="1" u="sng" dirty="0" smtClean="0">
                <a:latin typeface="Arial Unicode MS" panose="020B0604020202020204" pitchFamily="34" charset="-128"/>
                <a:ea typeface="Arial Unicode MS" panose="020B0604020202020204" pitchFamily="34" charset="-128"/>
                <a:cs typeface="Arial Unicode MS" panose="020B0604020202020204" pitchFamily="34" charset="-128"/>
              </a:rPr>
              <a:t>his/her dependants</a:t>
            </a:r>
            <a:r>
              <a:rPr lang="en-US" sz="1800" b="1" i="1" dirty="0" smtClean="0">
                <a:latin typeface="Arial Unicode MS" panose="020B0604020202020204" pitchFamily="34" charset="-128"/>
                <a:ea typeface="Arial Unicode MS" panose="020B0604020202020204" pitchFamily="34" charset="-128"/>
                <a:cs typeface="Arial Unicode MS" panose="020B0604020202020204" pitchFamily="34" charset="-128"/>
              </a:rPr>
              <a:t>;</a:t>
            </a:r>
            <a:r>
              <a:rPr lang="en-ZA" sz="1800" b="1" i="1" dirty="0" smtClean="0">
                <a:latin typeface="Arial Unicode MS" panose="020B0604020202020204" pitchFamily="34" charset="-128"/>
                <a:ea typeface="Arial Unicode MS" panose="020B0604020202020204" pitchFamily="34" charset="-128"/>
                <a:cs typeface="Arial Unicode MS" panose="020B0604020202020204" pitchFamily="34" charset="-128"/>
              </a:rPr>
              <a:t/>
            </a:r>
            <a:br>
              <a:rPr lang="en-ZA" sz="1800" b="1" i="1" dirty="0" smtClean="0">
                <a:latin typeface="Arial Unicode MS" panose="020B0604020202020204" pitchFamily="34" charset="-128"/>
                <a:ea typeface="Arial Unicode MS" panose="020B0604020202020204" pitchFamily="34" charset="-128"/>
                <a:cs typeface="Arial Unicode MS" panose="020B0604020202020204" pitchFamily="34" charset="-128"/>
              </a:rPr>
            </a:br>
            <a:r>
              <a:rPr lang="en-US" sz="1800" b="1" i="1" dirty="0" smtClean="0">
                <a:latin typeface="Arial Unicode MS" panose="020B0604020202020204" pitchFamily="34" charset="-128"/>
                <a:ea typeface="Arial Unicode MS" panose="020B0604020202020204" pitchFamily="34" charset="-128"/>
                <a:cs typeface="Arial Unicode MS" panose="020B0604020202020204" pitchFamily="34" charset="-128"/>
              </a:rPr>
              <a:t> </a:t>
            </a:r>
            <a:r>
              <a:rPr lang="en-ZA" sz="1800" b="1" i="1" dirty="0" smtClean="0">
                <a:latin typeface="Arial Unicode MS" panose="020B0604020202020204" pitchFamily="34" charset="-128"/>
                <a:ea typeface="Arial Unicode MS" panose="020B0604020202020204" pitchFamily="34" charset="-128"/>
                <a:cs typeface="Arial Unicode MS" panose="020B0604020202020204" pitchFamily="34" charset="-128"/>
              </a:rPr>
              <a:t/>
            </a:r>
            <a:br>
              <a:rPr lang="en-ZA" sz="1800" b="1" i="1" dirty="0" smtClean="0">
                <a:latin typeface="Arial Unicode MS" panose="020B0604020202020204" pitchFamily="34" charset="-128"/>
                <a:ea typeface="Arial Unicode MS" panose="020B0604020202020204" pitchFamily="34" charset="-128"/>
                <a:cs typeface="Arial Unicode MS" panose="020B0604020202020204" pitchFamily="34" charset="-128"/>
              </a:rPr>
            </a:br>
            <a:r>
              <a:rPr lang="en-ZA" sz="1800" b="1" i="1" dirty="0" smtClean="0">
                <a:latin typeface="Arial Unicode MS" panose="020B0604020202020204" pitchFamily="34" charset="-128"/>
                <a:ea typeface="Arial Unicode MS" panose="020B0604020202020204" pitchFamily="34" charset="-128"/>
                <a:cs typeface="Arial Unicode MS" panose="020B0604020202020204" pitchFamily="34" charset="-128"/>
              </a:rPr>
              <a:t>(b)	</a:t>
            </a:r>
            <a:r>
              <a:rPr lang="en-US" sz="1800" b="1" i="1" dirty="0" smtClean="0">
                <a:latin typeface="Arial Unicode MS" panose="020B0604020202020204" pitchFamily="34" charset="-128"/>
                <a:ea typeface="Arial Unicode MS" panose="020B0604020202020204" pitchFamily="34" charset="-128"/>
                <a:cs typeface="Arial Unicode MS" panose="020B0604020202020204" pitchFamily="34" charset="-128"/>
              </a:rPr>
              <a:t>permit, in the case of an employee who is required </a:t>
            </a:r>
            <a:r>
              <a:rPr lang="en-US" sz="1800" b="1" i="1" u="sng" dirty="0" smtClean="0">
                <a:latin typeface="Arial Unicode MS" panose="020B0604020202020204" pitchFamily="34" charset="-128"/>
                <a:ea typeface="Arial Unicode MS" panose="020B0604020202020204" pitchFamily="34" charset="-128"/>
                <a:cs typeface="Arial Unicode MS" panose="020B0604020202020204" pitchFamily="34" charset="-128"/>
              </a:rPr>
              <a:t>to live in or reside </a:t>
            </a:r>
            <a:r>
              <a:rPr lang="en-US" sz="1800" b="1" i="1" dirty="0" smtClean="0">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1800" b="1" i="1" u="sng" dirty="0" smtClean="0">
                <a:latin typeface="Arial Unicode MS" panose="020B0604020202020204" pitchFamily="34" charset="-128"/>
                <a:ea typeface="Arial Unicode MS" panose="020B0604020202020204" pitchFamily="34" charset="-128"/>
                <a:cs typeface="Arial Unicode MS" panose="020B0604020202020204" pitchFamily="34" charset="-128"/>
              </a:rPr>
              <a:t>on agricultural land</a:t>
            </a:r>
            <a:r>
              <a:rPr lang="en-US" sz="1800" b="1" i="1" dirty="0" smtClean="0">
                <a:latin typeface="Arial Unicode MS" panose="020B0604020202020204" pitchFamily="34" charset="-128"/>
                <a:ea typeface="Arial Unicode MS" panose="020B0604020202020204" pitchFamily="34" charset="-128"/>
                <a:cs typeface="Arial Unicode MS" panose="020B0604020202020204" pitchFamily="34" charset="-128"/>
              </a:rPr>
              <a:t>, such employee, is addition, </a:t>
            </a:r>
            <a:r>
              <a:rPr lang="en-US" sz="1800" b="1" i="1" u="sng" dirty="0" smtClean="0">
                <a:latin typeface="Arial Unicode MS" panose="020B0604020202020204" pitchFamily="34" charset="-128"/>
                <a:ea typeface="Arial Unicode MS" panose="020B0604020202020204" pitchFamily="34" charset="-128"/>
                <a:cs typeface="Arial Unicode MS" panose="020B0604020202020204" pitchFamily="34" charset="-128"/>
              </a:rPr>
              <a:t>to keep such livestock</a:t>
            </a:r>
            <a:r>
              <a:rPr lang="en-US" sz="1800" b="1" i="1" dirty="0" smtClean="0">
                <a:latin typeface="Arial Unicode MS" panose="020B0604020202020204" pitchFamily="34" charset="-128"/>
                <a:ea typeface="Arial Unicode MS" panose="020B0604020202020204" pitchFamily="34" charset="-128"/>
                <a:cs typeface="Arial Unicode MS" panose="020B0604020202020204" pitchFamily="34" charset="-128"/>
              </a:rPr>
              <a:t> 	and to </a:t>
            </a:r>
            <a:r>
              <a:rPr lang="en-US" sz="1800" b="1" i="1" u="sng" dirty="0" smtClean="0">
                <a:latin typeface="Arial Unicode MS" panose="020B0604020202020204" pitchFamily="34" charset="-128"/>
                <a:ea typeface="Arial Unicode MS" panose="020B0604020202020204" pitchFamily="34" charset="-128"/>
                <a:cs typeface="Arial Unicode MS" panose="020B0604020202020204" pitchFamily="34" charset="-128"/>
              </a:rPr>
              <a:t>carry on such cultivation on such land</a:t>
            </a:r>
            <a:r>
              <a:rPr lang="en-US" sz="1800" b="1" i="1" dirty="0" smtClean="0">
                <a:latin typeface="Arial Unicode MS" panose="020B0604020202020204" pitchFamily="34" charset="-128"/>
                <a:ea typeface="Arial Unicode MS" panose="020B0604020202020204" pitchFamily="34" charset="-128"/>
                <a:cs typeface="Arial Unicode MS" panose="020B0604020202020204" pitchFamily="34" charset="-128"/>
              </a:rPr>
              <a:t> as may be necessary for 	such employee to provide for the reasonable needs of </a:t>
            </a:r>
            <a:r>
              <a:rPr lang="en-US" sz="1800" b="1" i="1" u="sng" dirty="0" smtClean="0">
                <a:latin typeface="Arial Unicode MS" panose="020B0604020202020204" pitchFamily="34" charset="-128"/>
                <a:ea typeface="Arial Unicode MS" panose="020B0604020202020204" pitchFamily="34" charset="-128"/>
                <a:cs typeface="Arial Unicode MS" panose="020B0604020202020204" pitchFamily="34" charset="-128"/>
              </a:rPr>
              <a:t>himself or </a:t>
            </a:r>
            <a:r>
              <a:rPr lang="en-US" sz="1800" b="1" i="1" dirty="0" smtClean="0">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1800" b="1" i="1" u="sng" dirty="0" smtClean="0">
                <a:latin typeface="Arial Unicode MS" panose="020B0604020202020204" pitchFamily="34" charset="-128"/>
                <a:ea typeface="Arial Unicode MS" panose="020B0604020202020204" pitchFamily="34" charset="-128"/>
                <a:cs typeface="Arial Unicode MS" panose="020B0604020202020204" pitchFamily="34" charset="-128"/>
              </a:rPr>
              <a:t>herself</a:t>
            </a:r>
            <a:r>
              <a:rPr lang="en-US" sz="1800" b="1" i="1" dirty="0" smtClean="0">
                <a:latin typeface="Arial Unicode MS" panose="020B0604020202020204" pitchFamily="34" charset="-128"/>
                <a:ea typeface="Arial Unicode MS" panose="020B0604020202020204" pitchFamily="34" charset="-128"/>
                <a:cs typeface="Arial Unicode MS" panose="020B0604020202020204" pitchFamily="34" charset="-128"/>
              </a:rPr>
              <a:t> and </a:t>
            </a:r>
            <a:r>
              <a:rPr lang="en-US" sz="1800" b="1" i="1" u="sng" dirty="0" smtClean="0">
                <a:latin typeface="Arial Unicode MS" panose="020B0604020202020204" pitchFamily="34" charset="-128"/>
                <a:ea typeface="Arial Unicode MS" panose="020B0604020202020204" pitchFamily="34" charset="-128"/>
                <a:cs typeface="Arial Unicode MS" panose="020B0604020202020204" pitchFamily="34" charset="-128"/>
              </a:rPr>
              <a:t>his or her dependants</a:t>
            </a:r>
            <a:r>
              <a:rPr lang="en-US" sz="1800" b="1" i="1" dirty="0" smtClean="0"/>
              <a:t>.</a:t>
            </a:r>
            <a:r>
              <a:rPr lang="en-ZA" sz="1800" b="1" i="1" dirty="0"/>
              <a:t/>
            </a:r>
            <a:br>
              <a:rPr lang="en-ZA" sz="1800" b="1" i="1" dirty="0"/>
            </a:br>
            <a:endParaRPr lang="en-ZA" sz="1800" b="1" i="1" dirty="0"/>
          </a:p>
        </p:txBody>
      </p:sp>
      <p:sp>
        <p:nvSpPr>
          <p:cNvPr id="3" name="Subtitle 2"/>
          <p:cNvSpPr>
            <a:spLocks noGrp="1"/>
          </p:cNvSpPr>
          <p:nvPr>
            <p:ph type="subTitle" idx="1"/>
          </p:nvPr>
        </p:nvSpPr>
        <p:spPr>
          <a:xfrm>
            <a:off x="1154955" y="5593080"/>
            <a:ext cx="8825658" cy="45719"/>
          </a:xfrm>
        </p:spPr>
        <p:txBody>
          <a:bodyPr>
            <a:normAutofit fontScale="25000" lnSpcReduction="20000"/>
          </a:bodyPr>
          <a:lstStyle/>
          <a:p>
            <a:endParaRPr lang="en-ZA"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5</a:t>
            </a:fld>
            <a:endParaRPr lang="en-US" dirty="0"/>
          </a:p>
        </p:txBody>
      </p:sp>
    </p:spTree>
    <p:extLst>
      <p:ext uri="{BB962C8B-B14F-4D97-AF65-F5344CB8AC3E}">
        <p14:creationId xmlns:p14="http://schemas.microsoft.com/office/powerpoint/2010/main" val="10690416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ZA" sz="1400" b="1" i="1" dirty="0"/>
              <a:t>The provisions of paragraph (b) of subsection (1) shall not apply in relation to an employee who is provided by his/her employer, on such basis as may be determined by mutual agreement, with food or rations or an additional allowance to provide for the reasonable needs of such employee and of his/her dependants.</a:t>
            </a:r>
            <a:r>
              <a:rPr lang="en-ZA" sz="1400" dirty="0"/>
              <a:t/>
            </a:r>
            <a:br>
              <a:rPr lang="en-ZA" sz="1400" dirty="0"/>
            </a:br>
            <a:r>
              <a:rPr lang="en-ZA" sz="1400" b="1" i="1" dirty="0"/>
              <a:t> </a:t>
            </a:r>
            <a:r>
              <a:rPr lang="en-ZA" sz="1400" dirty="0"/>
              <a:t/>
            </a:r>
            <a:br>
              <a:rPr lang="en-ZA" sz="1400" dirty="0"/>
            </a:br>
            <a:r>
              <a:rPr lang="en-ZA" sz="1400" b="1" i="1" dirty="0"/>
              <a:t>For purposes of this section “dependants” mean, in relation to an employee, such employee’s husband or wife, as the case may be, whether or not such employee is married to him or her, and their or his/her dependent children”.</a:t>
            </a:r>
            <a:r>
              <a:rPr lang="en-ZA" sz="1400" dirty="0"/>
              <a:t> (underlining own emphasis)</a:t>
            </a:r>
            <a:br>
              <a:rPr lang="en-ZA" sz="1400" dirty="0"/>
            </a:br>
            <a:endParaRPr lang="en-ZA" sz="1400" dirty="0"/>
          </a:p>
        </p:txBody>
      </p:sp>
      <p:sp>
        <p:nvSpPr>
          <p:cNvPr id="3" name="Subtitle 2"/>
          <p:cNvSpPr>
            <a:spLocks noGrp="1"/>
          </p:cNvSpPr>
          <p:nvPr>
            <p:ph type="subTitle" idx="1"/>
          </p:nvPr>
        </p:nvSpPr>
        <p:spPr/>
        <p:txBody>
          <a:bodyPr/>
          <a:lstStyle/>
          <a:p>
            <a:endParaRPr lang="en-ZA"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6</a:t>
            </a:fld>
            <a:endParaRPr lang="en-US" dirty="0"/>
          </a:p>
        </p:txBody>
      </p:sp>
    </p:spTree>
    <p:extLst>
      <p:ext uri="{BB962C8B-B14F-4D97-AF65-F5344CB8AC3E}">
        <p14:creationId xmlns:p14="http://schemas.microsoft.com/office/powerpoint/2010/main" val="33115995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06848" y="1893193"/>
            <a:ext cx="8825658" cy="1957590"/>
          </a:xfrm>
        </p:spPr>
        <p:txBody>
          <a:bodyPr/>
          <a:lstStyle/>
          <a:p>
            <a:pPr algn="just"/>
            <a:r>
              <a:rPr lang="en-US" sz="1600" dirty="0"/>
              <a:t>To understand the plight and status of farm workers in Namibia deeply and to give effect to these provisions, the Government in 1997 established a Commission of Inquiry into Labour Related Matters Affecting Agricultural and Domestic Employees chaired by Hon. Dr Zephania Kameeta hence it is known “Kameeta Commission”.</a:t>
            </a:r>
            <a:r>
              <a:rPr lang="en-ZA" sz="1600" dirty="0"/>
              <a:t/>
            </a:r>
            <a:br>
              <a:rPr lang="en-ZA" sz="1600" dirty="0"/>
            </a:br>
            <a:endParaRPr lang="en-ZA" sz="1600" dirty="0"/>
          </a:p>
        </p:txBody>
      </p:sp>
      <p:sp>
        <p:nvSpPr>
          <p:cNvPr id="3" name="Subtitle 2"/>
          <p:cNvSpPr>
            <a:spLocks noGrp="1"/>
          </p:cNvSpPr>
          <p:nvPr>
            <p:ph type="subTitle" idx="1"/>
          </p:nvPr>
        </p:nvSpPr>
        <p:spPr>
          <a:xfrm flipV="1">
            <a:off x="858741" y="5638800"/>
            <a:ext cx="9121872" cy="440028"/>
          </a:xfrm>
        </p:spPr>
        <p:txBody>
          <a:bodyPr/>
          <a:lstStyle/>
          <a:p>
            <a:endParaRPr lang="en-ZA"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7</a:t>
            </a:fld>
            <a:endParaRPr lang="en-US" dirty="0"/>
          </a:p>
        </p:txBody>
      </p:sp>
    </p:spTree>
    <p:extLst>
      <p:ext uri="{BB962C8B-B14F-4D97-AF65-F5344CB8AC3E}">
        <p14:creationId xmlns:p14="http://schemas.microsoft.com/office/powerpoint/2010/main" val="24405204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14143" y="5971908"/>
            <a:ext cx="8825658" cy="184193"/>
          </a:xfrm>
        </p:spPr>
        <p:txBody>
          <a:bodyPr/>
          <a:lstStyle/>
          <a:p>
            <a:r>
              <a:rPr lang="en-ZA" sz="1600" dirty="0"/>
              <a:t/>
            </a:r>
            <a:br>
              <a:rPr lang="en-ZA" sz="1600" dirty="0"/>
            </a:br>
            <a:endParaRPr lang="en-ZA" sz="1600" dirty="0"/>
          </a:p>
        </p:txBody>
      </p:sp>
      <p:sp>
        <p:nvSpPr>
          <p:cNvPr id="3" name="Subtitle 2"/>
          <p:cNvSpPr>
            <a:spLocks noGrp="1"/>
          </p:cNvSpPr>
          <p:nvPr>
            <p:ph type="subTitle" idx="1"/>
          </p:nvPr>
        </p:nvSpPr>
        <p:spPr>
          <a:xfrm rot="10800000" flipV="1">
            <a:off x="1490028" y="5731099"/>
            <a:ext cx="8825658" cy="240809"/>
          </a:xfrm>
        </p:spPr>
        <p:txBody>
          <a:bodyPr>
            <a:normAutofit fontScale="62500" lnSpcReduction="20000"/>
          </a:bodyPr>
          <a:lstStyle/>
          <a:p>
            <a:endParaRPr lang="en-ZA" dirty="0"/>
          </a:p>
        </p:txBody>
      </p:sp>
      <p:sp>
        <p:nvSpPr>
          <p:cNvPr id="4" name="Rectangle 3"/>
          <p:cNvSpPr/>
          <p:nvPr/>
        </p:nvSpPr>
        <p:spPr>
          <a:xfrm>
            <a:off x="1210324" y="1503822"/>
            <a:ext cx="9981417" cy="4801314"/>
          </a:xfrm>
          <a:prstGeom prst="rect">
            <a:avLst/>
          </a:prstGeom>
        </p:spPr>
        <p:txBody>
          <a:bodyPr wrap="square">
            <a:spAutoFit/>
          </a:bodyPr>
          <a:lstStyle/>
          <a:p>
            <a:pPr algn="just"/>
            <a:r>
              <a:rPr lang="en-US" dirty="0"/>
              <a:t> </a:t>
            </a:r>
            <a:endParaRPr lang="en-ZA" dirty="0"/>
          </a:p>
          <a:p>
            <a:pPr lvl="0" algn="just"/>
            <a:r>
              <a:rPr lang="en-US" dirty="0" smtClean="0">
                <a:solidFill>
                  <a:schemeClr val="bg2">
                    <a:lumMod val="90000"/>
                  </a:schemeClr>
                </a:solidFill>
              </a:rPr>
              <a:t>a)	Farm </a:t>
            </a:r>
            <a:r>
              <a:rPr lang="en-US" dirty="0">
                <a:solidFill>
                  <a:schemeClr val="bg2">
                    <a:lumMod val="90000"/>
                  </a:schemeClr>
                </a:solidFill>
              </a:rPr>
              <a:t>workers as pointed out earlier on, have been afforded all the rights and </a:t>
            </a:r>
            <a:r>
              <a:rPr lang="en-US" dirty="0" smtClean="0">
                <a:solidFill>
                  <a:schemeClr val="bg2">
                    <a:lumMod val="90000"/>
                  </a:schemeClr>
                </a:solidFill>
              </a:rPr>
              <a:t>	protections </a:t>
            </a:r>
            <a:r>
              <a:rPr lang="en-US" dirty="0">
                <a:solidFill>
                  <a:schemeClr val="bg2">
                    <a:lumMod val="90000"/>
                  </a:schemeClr>
                </a:solidFill>
              </a:rPr>
              <a:t>under the first Labour Act (Act 6 of 1992) as well as the current Labour </a:t>
            </a:r>
            <a:r>
              <a:rPr lang="en-US" dirty="0" smtClean="0">
                <a:solidFill>
                  <a:schemeClr val="bg2">
                    <a:lumMod val="90000"/>
                  </a:schemeClr>
                </a:solidFill>
              </a:rPr>
              <a:t>	Act </a:t>
            </a:r>
            <a:r>
              <a:rPr lang="en-US" dirty="0">
                <a:solidFill>
                  <a:schemeClr val="bg2">
                    <a:lumMod val="90000"/>
                  </a:schemeClr>
                </a:solidFill>
              </a:rPr>
              <a:t>(Act 11 of 2007).</a:t>
            </a:r>
            <a:endParaRPr lang="en-ZA" dirty="0">
              <a:solidFill>
                <a:schemeClr val="bg2">
                  <a:lumMod val="90000"/>
                </a:schemeClr>
              </a:solidFill>
            </a:endParaRPr>
          </a:p>
          <a:p>
            <a:pPr algn="just"/>
            <a:r>
              <a:rPr lang="en-US" dirty="0">
                <a:solidFill>
                  <a:schemeClr val="bg2">
                    <a:lumMod val="90000"/>
                  </a:schemeClr>
                </a:solidFill>
              </a:rPr>
              <a:t> </a:t>
            </a:r>
            <a:endParaRPr lang="en-ZA" dirty="0">
              <a:solidFill>
                <a:schemeClr val="bg2">
                  <a:lumMod val="90000"/>
                </a:schemeClr>
              </a:solidFill>
            </a:endParaRPr>
          </a:p>
          <a:p>
            <a:pPr lvl="0" algn="just"/>
            <a:r>
              <a:rPr lang="en-US" dirty="0" smtClean="0">
                <a:solidFill>
                  <a:schemeClr val="bg2">
                    <a:lumMod val="90000"/>
                  </a:schemeClr>
                </a:solidFill>
              </a:rPr>
              <a:t>b)	Charter </a:t>
            </a:r>
            <a:r>
              <a:rPr lang="en-US" dirty="0">
                <a:solidFill>
                  <a:schemeClr val="bg2">
                    <a:lumMod val="90000"/>
                  </a:schemeClr>
                </a:solidFill>
              </a:rPr>
              <a:t>of Rights for Farm Workers has not been enacted separately as the Labour </a:t>
            </a:r>
            <a:r>
              <a:rPr lang="en-US" dirty="0" smtClean="0">
                <a:solidFill>
                  <a:schemeClr val="bg2">
                    <a:lumMod val="90000"/>
                  </a:schemeClr>
                </a:solidFill>
              </a:rPr>
              <a:t>	Act </a:t>
            </a:r>
            <a:r>
              <a:rPr lang="en-US" dirty="0">
                <a:solidFill>
                  <a:schemeClr val="bg2">
                    <a:lumMod val="90000"/>
                  </a:schemeClr>
                </a:solidFill>
              </a:rPr>
              <a:t>provides the necessary rights and protection to farm workers.  This was </a:t>
            </a:r>
            <a:r>
              <a:rPr lang="en-US" dirty="0" smtClean="0">
                <a:solidFill>
                  <a:schemeClr val="bg2">
                    <a:lumMod val="90000"/>
                  </a:schemeClr>
                </a:solidFill>
              </a:rPr>
              <a:t>	influenced </a:t>
            </a:r>
            <a:r>
              <a:rPr lang="en-US" dirty="0">
                <a:solidFill>
                  <a:schemeClr val="bg2">
                    <a:lumMod val="90000"/>
                  </a:schemeClr>
                </a:solidFill>
              </a:rPr>
              <a:t>by a policy on a single labour legislation that is applicable to all </a:t>
            </a:r>
            <a:r>
              <a:rPr lang="en-US" dirty="0" smtClean="0">
                <a:solidFill>
                  <a:schemeClr val="bg2">
                    <a:lumMod val="90000"/>
                  </a:schemeClr>
                </a:solidFill>
              </a:rPr>
              <a:t>	employers </a:t>
            </a:r>
            <a:r>
              <a:rPr lang="en-US" dirty="0">
                <a:solidFill>
                  <a:schemeClr val="bg2">
                    <a:lumMod val="90000"/>
                  </a:schemeClr>
                </a:solidFill>
              </a:rPr>
              <a:t>and employees and their organizations as the case may be.</a:t>
            </a:r>
            <a:endParaRPr lang="en-ZA" dirty="0">
              <a:solidFill>
                <a:schemeClr val="bg2">
                  <a:lumMod val="90000"/>
                </a:schemeClr>
              </a:solidFill>
            </a:endParaRPr>
          </a:p>
          <a:p>
            <a:pPr algn="just"/>
            <a:r>
              <a:rPr lang="en-ZA" dirty="0"/>
              <a:t/>
            </a:r>
            <a:br>
              <a:rPr lang="en-ZA" dirty="0"/>
            </a:br>
            <a:endParaRPr lang="en-ZA" dirty="0"/>
          </a:p>
          <a:p>
            <a:pPr algn="just"/>
            <a:endParaRPr lang="en-ZA" dirty="0" smtClean="0"/>
          </a:p>
          <a:p>
            <a:pPr algn="just"/>
            <a:endParaRPr lang="en-ZA" dirty="0"/>
          </a:p>
          <a:p>
            <a:pPr algn="just"/>
            <a:endParaRPr lang="en-ZA" dirty="0" smtClean="0"/>
          </a:p>
          <a:p>
            <a:pPr algn="just"/>
            <a:endParaRPr lang="en-ZA" dirty="0"/>
          </a:p>
          <a:p>
            <a:pPr algn="just"/>
            <a:endParaRPr lang="en-ZA" dirty="0" smtClean="0"/>
          </a:p>
          <a:p>
            <a:pPr algn="just"/>
            <a:endParaRPr lang="en-ZA" dirty="0"/>
          </a:p>
        </p:txBody>
      </p:sp>
      <p:sp>
        <p:nvSpPr>
          <p:cNvPr id="5" name="Slide Number Placeholder 4"/>
          <p:cNvSpPr>
            <a:spLocks noGrp="1"/>
          </p:cNvSpPr>
          <p:nvPr>
            <p:ph type="sldNum" sz="quarter" idx="12"/>
          </p:nvPr>
        </p:nvSpPr>
        <p:spPr/>
        <p:txBody>
          <a:bodyPr/>
          <a:lstStyle/>
          <a:p>
            <a:fld id="{4FAB73BC-B049-4115-A692-8D63A059BFB8}" type="slidenum">
              <a:rPr lang="en-US" smtClean="0"/>
              <a:pPr/>
              <a:t>8</a:t>
            </a:fld>
            <a:endParaRPr lang="en-US" dirty="0"/>
          </a:p>
        </p:txBody>
      </p:sp>
    </p:spTree>
    <p:extLst>
      <p:ext uri="{BB962C8B-B14F-4D97-AF65-F5344CB8AC3E}">
        <p14:creationId xmlns:p14="http://schemas.microsoft.com/office/powerpoint/2010/main" val="27291968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45107" y="5628067"/>
            <a:ext cx="8825658" cy="193183"/>
          </a:xfrm>
        </p:spPr>
        <p:txBody>
          <a:bodyPr>
            <a:normAutofit fontScale="90000"/>
          </a:bodyPr>
          <a:lstStyle/>
          <a:p>
            <a:r>
              <a:rPr lang="en-US" sz="1400" dirty="0"/>
              <a:t> </a:t>
            </a:r>
            <a:endParaRPr lang="en-ZA" sz="1400" dirty="0"/>
          </a:p>
        </p:txBody>
      </p:sp>
      <p:sp>
        <p:nvSpPr>
          <p:cNvPr id="3" name="Subtitle 2"/>
          <p:cNvSpPr>
            <a:spLocks noGrp="1"/>
          </p:cNvSpPr>
          <p:nvPr>
            <p:ph type="subTitle" idx="1"/>
          </p:nvPr>
        </p:nvSpPr>
        <p:spPr>
          <a:xfrm>
            <a:off x="1618594" y="6272010"/>
            <a:ext cx="8825658" cy="64395"/>
          </a:xfrm>
        </p:spPr>
        <p:txBody>
          <a:bodyPr>
            <a:normAutofit fontScale="25000" lnSpcReduction="20000"/>
          </a:bodyPr>
          <a:lstStyle/>
          <a:p>
            <a:endParaRPr lang="en-ZA" dirty="0"/>
          </a:p>
        </p:txBody>
      </p:sp>
      <p:sp>
        <p:nvSpPr>
          <p:cNvPr id="4" name="Rectangle 3"/>
          <p:cNvSpPr/>
          <p:nvPr/>
        </p:nvSpPr>
        <p:spPr>
          <a:xfrm>
            <a:off x="1245107" y="2507305"/>
            <a:ext cx="8298138" cy="1566391"/>
          </a:xfrm>
          <a:prstGeom prst="rect">
            <a:avLst/>
          </a:prstGeom>
        </p:spPr>
        <p:txBody>
          <a:bodyPr wrap="square">
            <a:spAutoFit/>
          </a:bodyPr>
          <a:lstStyle/>
          <a:p>
            <a:pPr marL="457200">
              <a:lnSpc>
                <a:spcPct val="107000"/>
              </a:lnSpc>
              <a:spcAft>
                <a:spcPts val="800"/>
              </a:spcAft>
            </a:pPr>
            <a:r>
              <a:rPr lang="en-ZA" sz="1600" dirty="0">
                <a:solidFill>
                  <a:schemeClr val="bg2">
                    <a:lumMod val="90000"/>
                  </a:schemeClr>
                </a:solidFill>
                <a:latin typeface="Arial Unicode MS" panose="020B0604020202020204" pitchFamily="34" charset="-128"/>
                <a:ea typeface="Calibri" panose="020F0502020204030204" pitchFamily="34" charset="0"/>
                <a:cs typeface="Times New Roman" panose="02020603050405020304" pitchFamily="18" charset="0"/>
              </a:rPr>
              <a:t> </a:t>
            </a:r>
            <a:endParaRPr lang="en-ZA" sz="1600" dirty="0">
              <a:solidFill>
                <a:schemeClr val="bg2">
                  <a:lumMod val="90000"/>
                </a:schemeClr>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mj-lt"/>
              <a:buAutoNum type="alphaLcParenR"/>
            </a:pPr>
            <a:r>
              <a:rPr lang="en-US" b="1" u="sng" dirty="0">
                <a:solidFill>
                  <a:schemeClr val="bg2">
                    <a:lumMod val="90000"/>
                  </a:schemeClr>
                </a:solidFill>
                <a:latin typeface="Arial Unicode MS" panose="020B0604020202020204" pitchFamily="34" charset="-128"/>
                <a:ea typeface="Times New Roman" panose="02020603050405020304" pitchFamily="18" charset="0"/>
              </a:rPr>
              <a:t>Chapter 3</a:t>
            </a:r>
            <a:r>
              <a:rPr lang="en-US" dirty="0">
                <a:solidFill>
                  <a:schemeClr val="bg2">
                    <a:lumMod val="90000"/>
                  </a:schemeClr>
                </a:solidFill>
                <a:latin typeface="Arial Unicode MS" panose="020B0604020202020204" pitchFamily="34" charset="-128"/>
                <a:ea typeface="Times New Roman" panose="02020603050405020304" pitchFamily="18" charset="0"/>
              </a:rPr>
              <a:t> of the current Labour Act makes comprehensive provisions for working hours, annual leave, sick leave, etc.  Section 28 makes specific provision on adequate housing and the right to reside on the farm during employment.  it reads as follows: -  </a:t>
            </a:r>
            <a:endParaRPr lang="en-ZA" dirty="0">
              <a:solidFill>
                <a:schemeClr val="bg2">
                  <a:lumMod val="90000"/>
                </a:schemeClr>
              </a:solidFill>
              <a:effectLst/>
              <a:latin typeface="Times New Roman" panose="02020603050405020304" pitchFamily="18" charset="0"/>
              <a:ea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4FAB73BC-B049-4115-A692-8D63A059BFB8}" type="slidenum">
              <a:rPr lang="en-US" smtClean="0"/>
              <a:pPr/>
              <a:t>9</a:t>
            </a:fld>
            <a:endParaRPr lang="en-US" dirty="0"/>
          </a:p>
        </p:txBody>
      </p:sp>
    </p:spTree>
    <p:extLst>
      <p:ext uri="{BB962C8B-B14F-4D97-AF65-F5344CB8AC3E}">
        <p14:creationId xmlns:p14="http://schemas.microsoft.com/office/powerpoint/2010/main" val="339892077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149</TotalTime>
  <Words>425</Words>
  <Application>Microsoft Office PowerPoint</Application>
  <PresentationFormat>Widescreen</PresentationFormat>
  <Paragraphs>47</Paragraphs>
  <Slides>14</Slides>
  <Notes>1</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22" baseType="lpstr">
      <vt:lpstr>Arial Unicode MS</vt:lpstr>
      <vt:lpstr>Arial</vt:lpstr>
      <vt:lpstr>Calibri</vt:lpstr>
      <vt:lpstr>Century Gothic</vt:lpstr>
      <vt:lpstr>Times New Roman</vt:lpstr>
      <vt:lpstr>Wingdings 3</vt:lpstr>
      <vt:lpstr>Ion Boardroom</vt:lpstr>
      <vt:lpstr>Picture</vt:lpstr>
      <vt:lpstr>  REPUBLIC OF NAMIBIA   MINISTRY OF LABOUR, INDUSTRIAL RELATIONS &amp; EMPLOYMENT CREATION </vt:lpstr>
      <vt:lpstr> 1ST LAND CONFERENCE’S RESOLUTIONS </vt:lpstr>
      <vt:lpstr>  Resolution 10: Farmworkers </vt:lpstr>
      <vt:lpstr>The 1st Land Conference took place in July 1991and few months thereafter the first Labour Act (Act 6 of 1992) was enacted on 26 March 1992.  Part V of the Labour Act established Basic Conditions of Employment that are available to all employees in Namibia including the farmworkers.  Section 38 of the Act reads “If an employee is by virtue of his or her employment required to live in on the place of his/her employment or to reside on any premises of his/her employer, such employer shall: - </vt:lpstr>
      <vt:lpstr>(a) provide such employee with such housing, including sanitary and water  facilities,  as may comply with the reasonable requirements of such  employee and, in the  case of an employee who is required to live in or  reside on agricultural land, of  his/her dependants;   (b) permit, in the case of an employee who is required to live in or reside  on agricultural land, such employee, is addition, to keep such livestock  and to carry on such cultivation on such land as may be necessary for  such employee to provide for the reasonable needs of himself or  herself and his or her dependants. </vt:lpstr>
      <vt:lpstr>The provisions of paragraph (b) of subsection (1) shall not apply in relation to an employee who is provided by his/her employer, on such basis as may be determined by mutual agreement, with food or rations or an additional allowance to provide for the reasonable needs of such employee and of his/her dependants.   For purposes of this section “dependants” mean, in relation to an employee, such employee’s husband or wife, as the case may be, whether or not such employee is married to him or her, and their or his/her dependent children”. (underlining own emphasis) </vt:lpstr>
      <vt:lpstr>To understand the plight and status of farm workers in Namibia deeply and to give effect to these provisions, the Government in 1997 established a Commission of Inquiry into Labour Related Matters Affecting Agricultural and Domestic Employees chaired by Hon. Dr Zephania Kameeta hence it is known “Kameeta Commission”. </vt:lpstr>
      <vt:lpstr> </vt:lpstr>
      <vt:lpstr> </vt:lpstr>
      <vt:lpstr>  (1) “For the purposes of this section a “dependant” means the spouse and the dependent children  of the employee or of the spouse.  (2) If an employee is required to live at the place of employment or to reside on any premises  owned or leased by the employer, that employer must provide the employee with adequate  housing including sanitary and water facilities.  (3) If an employee contemplated in subsection (2) lives on agricultural land, the employer must  provide sufficient facilities referred to in that subsection to meet the reasonable needs of the  employee and the employee’s dependants and must either: - </vt:lpstr>
      <vt:lpstr>(a) permit the employee to keep livestock and to cultivate land to meet the reasonable needs of  that employee and the employee’s dependants, or  (b) in terms of an agreement with the employee –  (i) provide the employee with sufficient food to meet the reasonable needs of the employee   and the employee’s dependants or   (ii) pay the employee an additional amount to do so.  </vt:lpstr>
      <vt:lpstr>  (4) An employer who terminates the employment of an employee who is required to live at the  place of employment or to reside on any premises owned, leased or provided by the  employer may not require the employee to vacate the said premises or place unless -    (a) in the case of an employee residing on agricultural land, the employer gives to the    employee three months’ written notice to vacate; or    (b) in the case of all other employees, the employer gives to the employee at least one    month’s written notice to vacate”.   (5) If an employee has referred a dispute to the Labour Commissioner alleging an unfair dismissal  within 30 days following the termination of employment the employer may not, despite  subsection (4), require the employee to vacate the place or premises until the dispute is  resolved in terms of Part G of this Chapter or otherwise disposed of. </vt:lpstr>
      <vt:lpstr>However, as demonstrated in paragraph (4)(a) of the Act, there is a limitation on the residing on the farm after termination of employment.  Issues like schooling for children, medical care for farm workers and their families, retirement, grazing rights and pension are not directly legislated under the Labour Act as they are cross-cutting and administered by and through other different Acts of Parliament and various Policies of State.  The provision for a living wage, the Labour Act allows for trade unions and employers’ organizations to negotiate minimum wage and other conditions of employment in different sectors/industries of economy.  To this end and in line with the Labour Act and the Kameeta Commission’s Recommendation 15, the trade union representing farm workers, Namibia Farmworkers’ Union (NAFWU) and Agricultural Employers’ Association (AEA) have entered and concluded a Collective Agreement on Minimum Wage and Other Conditions of Employment in Agricultural Sector in 2014.  This Agreement is currently under review by the same parties, and</vt:lpstr>
      <vt:lpstr>  The same Labour Act, has an elaborative provision on Occupational Safety and Health at work place accompanied by a detailed Regulation.  These provisions are applicable to all employers and employees regardless of their sectors/industries.   The Employee Compensation Act and Social Security Act cover all employees including farm workers. </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REPUBLIC OF NAMIBIA   MINISTRY OF LABOUR, INDUSTRIAL RELATIONS &amp; EMPLOYMENT CREATION</dc:title>
  <dc:creator>Monica Vatilifa</dc:creator>
  <cp:lastModifiedBy>Monica Vatilifa</cp:lastModifiedBy>
  <cp:revision>20</cp:revision>
  <cp:lastPrinted>2018-09-19T07:33:07Z</cp:lastPrinted>
  <dcterms:created xsi:type="dcterms:W3CDTF">2018-07-30T13:50:10Z</dcterms:created>
  <dcterms:modified xsi:type="dcterms:W3CDTF">2018-10-01T09:20:58Z</dcterms:modified>
</cp:coreProperties>
</file>