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603" r:id="rId3"/>
    <p:sldId id="589" r:id="rId4"/>
    <p:sldId id="593" r:id="rId5"/>
    <p:sldId id="602" r:id="rId6"/>
    <p:sldId id="600" r:id="rId7"/>
    <p:sldId id="596" r:id="rId8"/>
    <p:sldId id="605" r:id="rId9"/>
    <p:sldId id="579" r:id="rId10"/>
    <p:sldId id="258" r:id="rId11"/>
    <p:sldId id="565" r:id="rId12"/>
    <p:sldId id="598" r:id="rId13"/>
    <p:sldId id="59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kendwa Mumbone" initials="MM" lastIdx="1" clrIdx="0">
    <p:extLst>
      <p:ext uri="{19B8F6BF-5375-455C-9EA6-DF929625EA0E}">
        <p15:presenceInfo xmlns:p15="http://schemas.microsoft.com/office/powerpoint/2012/main" userId="S-1-5-21-887740424-670852251-1923043944-44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AC148-E0CA-4C32-9380-6BA7913EDCD0}" type="datetime1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jkkjnbs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43C2-CD96-4778-BA82-33B26C542C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0276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8F83F6-021C-44EE-BBDC-023D859198AF}" type="datetime1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GB"/>
              <a:t>jkkjnbs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988C18-F0ED-4F4F-ACF8-1C2A0DF24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6605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8C18-F0ED-4F4F-ACF8-1C2A0DF2494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F72317-5A81-484F-A98D-ADC661C7B313}" type="datetime1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jkkjnbs</a:t>
            </a:r>
          </a:p>
        </p:txBody>
      </p:sp>
    </p:spTree>
    <p:extLst>
      <p:ext uri="{BB962C8B-B14F-4D97-AF65-F5344CB8AC3E}">
        <p14:creationId xmlns:p14="http://schemas.microsoft.com/office/powerpoint/2010/main" val="18791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3563" y="1008063"/>
            <a:ext cx="3627437" cy="2719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8C18-F0ED-4F4F-ACF8-1C2A0DF249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1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8C18-F0ED-4F4F-ACF8-1C2A0DF2494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2CAC7C-0962-4EE5-8665-BB6D0E2DE71F}" type="datetime1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jkkjnbs</a:t>
            </a:r>
          </a:p>
        </p:txBody>
      </p:sp>
    </p:spTree>
    <p:extLst>
      <p:ext uri="{BB962C8B-B14F-4D97-AF65-F5344CB8AC3E}">
        <p14:creationId xmlns:p14="http://schemas.microsoft.com/office/powerpoint/2010/main" val="123152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30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509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23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2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7734E8-4CC8-41FA-BC34-D258A97D4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1682842"/>
              </p:ext>
            </p:extLst>
          </p:nvPr>
        </p:nvGraphicFramePr>
        <p:xfrm>
          <a:off x="224639" y="6151595"/>
          <a:ext cx="550784" cy="61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Picture" r:id="rId15" imgW="820069" imgH="914400" progId="Word.Picture.8">
                  <p:embed/>
                </p:oleObj>
              </mc:Choice>
              <mc:Fallback>
                <p:oleObj name="Picture" r:id="rId15" imgW="820069" imgH="914400" progId="Word.Picture.8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32" t="2910" r="3232" b="2910"/>
                      <a:stretch>
                        <a:fillRect/>
                      </a:stretch>
                    </p:blipFill>
                    <p:spPr bwMode="auto">
                      <a:xfrm>
                        <a:off x="224639" y="6151595"/>
                        <a:ext cx="550784" cy="61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 userDrawn="1"/>
        </p:nvSpPr>
        <p:spPr>
          <a:xfrm>
            <a:off x="1003214" y="6550932"/>
            <a:ext cx="3819173" cy="30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Tenure System_2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Land Conference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5519057" y="6463227"/>
            <a:ext cx="2586484" cy="30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</a:t>
            </a:r>
            <a:r>
              <a:rPr lang="en-US" sz="11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02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October 2018</a:t>
            </a:r>
            <a:endParaRPr lang="en-US" sz="1100" b="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Line 57"/>
          <p:cNvSpPr>
            <a:spLocks noChangeShapeType="1"/>
          </p:cNvSpPr>
          <p:nvPr userDrawn="1"/>
        </p:nvSpPr>
        <p:spPr bwMode="auto">
          <a:xfrm flipV="1">
            <a:off x="902607" y="0"/>
            <a:ext cx="0" cy="128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lvl="0"/>
            <a:endParaRPr lang="en-US"/>
          </a:p>
        </p:txBody>
      </p:sp>
      <p:sp>
        <p:nvSpPr>
          <p:cNvPr id="17" name="Line 58"/>
          <p:cNvSpPr>
            <a:spLocks noChangeShapeType="1"/>
          </p:cNvSpPr>
          <p:nvPr userDrawn="1"/>
        </p:nvSpPr>
        <p:spPr bwMode="auto">
          <a:xfrm>
            <a:off x="904195" y="824366"/>
            <a:ext cx="78363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727625" y="754270"/>
            <a:ext cx="468085" cy="30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34E8-4CC8-41FA-BC34-D258A97D49C1}" type="slidenum">
              <a:rPr lang="en-US" smtClean="0"/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7" cstate="print"/>
          <a:srcRect l="29871" t="25185" r="30409" b="15926"/>
          <a:stretch/>
        </p:blipFill>
        <p:spPr>
          <a:xfrm>
            <a:off x="8243741" y="6151595"/>
            <a:ext cx="717926" cy="6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3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0400" y="156308"/>
            <a:ext cx="6910388" cy="543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12800" eaLnBrk="0" fontAlgn="base" hangingPunct="0">
              <a:lnSpc>
                <a:spcPts val="3000"/>
              </a:lnSpc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Land Tenure System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81449" y="1420815"/>
            <a:ext cx="7809470" cy="4609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12800" eaLnBrk="0" fontAlgn="base" hangingPunct="0">
              <a:lnSpc>
                <a:spcPts val="3000"/>
              </a:lnSpc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Upgradable Land Tenure System Under the Flexible Land Tenure System</a:t>
            </a:r>
          </a:p>
          <a:p>
            <a:pPr algn="ctr" defTabSz="812800" eaLnBrk="0" fontAlgn="base" hangingPunct="0">
              <a:lnSpc>
                <a:spcPts val="3000"/>
              </a:lnSpc>
              <a:spcAft>
                <a:spcPct val="0"/>
              </a:spcAft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2800" eaLnBrk="0" fontAlgn="base" hangingPunct="0">
              <a:lnSpc>
                <a:spcPts val="3000"/>
              </a:lnSpc>
              <a:spcAft>
                <a:spcPct val="0"/>
              </a:spcAft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2800" eaLnBrk="0" fontAlgn="base" hangingPunct="0">
              <a:lnSpc>
                <a:spcPts val="3000"/>
              </a:lnSpc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to the 2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Land Conference Participants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 eaLnBrk="0" fontAlgn="base" hangingPunct="0">
              <a:lnSpc>
                <a:spcPts val="3000"/>
              </a:lnSpc>
              <a:spcAft>
                <a:spcPct val="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 eaLnBrk="0" fontAlgn="base" hangingPunct="0">
              <a:lnSpc>
                <a:spcPts val="3000"/>
              </a:lnSpc>
              <a:spcAft>
                <a:spcPct val="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 eaLnBrk="0" fontAlgn="base" hangingPunct="0">
              <a:lnSpc>
                <a:spcPts val="3000"/>
              </a:lnSpc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Gabriel Iindombo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2800" eaLnBrk="0" fontAlgn="base" hangingPunct="0">
              <a:lnSpc>
                <a:spcPts val="3000"/>
              </a:lnSpc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Director, Land Boards Tenure &amp; Advice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Land Reform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33612" y="31573"/>
            <a:ext cx="6910388" cy="495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12800" eaLnBrk="0" fontAlgn="base" hangingPunct="0">
              <a:lnSpc>
                <a:spcPts val="3000"/>
              </a:lnSpc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Exemplary of a Starter Title Right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9" y="3307964"/>
            <a:ext cx="8041321" cy="3036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27" y="733270"/>
            <a:ext cx="8633608" cy="5133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86" y="815649"/>
            <a:ext cx="6498899" cy="26885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886" y="4296887"/>
            <a:ext cx="6392563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Starter Title rights: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a holder rights over a dwelling at a specified location within the </a:t>
            </a:r>
            <a:r>
              <a:rPr lang="en-Z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Blockerf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Rights cannot be used as a security for credit</a:t>
            </a: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864" y="271850"/>
            <a:ext cx="7238485" cy="502508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Exemplary of a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Hold Title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296" y="1013255"/>
            <a:ext cx="7362053" cy="4975654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45" y="3328284"/>
            <a:ext cx="8041321" cy="303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" y="1285947"/>
            <a:ext cx="8340051" cy="5078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0" y="1472410"/>
            <a:ext cx="6498899" cy="2688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19" y="4695566"/>
            <a:ext cx="6096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Hold Title Rights: 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holder the same rights over the piece of land within the </a:t>
            </a:r>
            <a:r>
              <a:rPr lang="en-Z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blockerf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the owner of freehold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rights held under a land hold title can be used as a security for credit.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01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232" y="0"/>
            <a:ext cx="7886700" cy="557090"/>
          </a:xfrm>
        </p:spPr>
        <p:txBody>
          <a:bodyPr/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7153" y="792763"/>
            <a:ext cx="7886700" cy="4949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endParaRPr lang="en-Z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Z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Z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phase is the first experience in Namibia</a:t>
            </a:r>
          </a:p>
          <a:p>
            <a:pPr algn="just"/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FLTS is only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targeting people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titles under FLTS are legal and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titles are been registered in a legal registration 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(Land Rights 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Office)</a:t>
            </a: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Z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are transferred, inherited and can be used a security for loans (Land Hold Titles) </a:t>
            </a:r>
          </a:p>
          <a:p>
            <a:pPr algn="just"/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739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Z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Z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Z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thank you for your attention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48" y="1223670"/>
            <a:ext cx="1213485" cy="10331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13" y="1483162"/>
            <a:ext cx="1213485" cy="10331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47" y="4687680"/>
            <a:ext cx="1213485" cy="10331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12" y="4687681"/>
            <a:ext cx="12134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77" y="117992"/>
            <a:ext cx="7886700" cy="648128"/>
          </a:xfrm>
        </p:spPr>
        <p:txBody>
          <a:bodyPr/>
          <a:lstStyle/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20" y="1385566"/>
            <a:ext cx="7886700" cy="4351338"/>
          </a:xfrm>
        </p:spPr>
        <p:txBody>
          <a:bodyPr/>
          <a:lstStyle/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FLTS</a:t>
            </a: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FLTS</a:t>
            </a: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 Local Authorities</a:t>
            </a: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Stakeholders involved in FLTS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Flow on Establishing a FLTS Scheme</a:t>
            </a: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Land Rights under the FLTS</a:t>
            </a: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99" y="76802"/>
            <a:ext cx="7886700" cy="1325563"/>
          </a:xfrm>
        </p:spPr>
        <p:txBody>
          <a:bodyPr/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02" y="1114041"/>
            <a:ext cx="7886700" cy="5122002"/>
          </a:xfrm>
        </p:spPr>
        <p:txBody>
          <a:bodyPr/>
          <a:lstStyle/>
          <a:p>
            <a:pPr algn="just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Land Tenure System, is a Scheme established under the Flexible Land Tenure Act (Act No. 4 of 2012)</a:t>
            </a:r>
          </a:p>
          <a:p>
            <a:pPr algn="just"/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Aiming at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affordable security of tenure to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 s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ettlers</a:t>
            </a:r>
          </a:p>
          <a:p>
            <a:pPr algn="just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FLTS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targeting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live in 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informal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settlement/low income people </a:t>
            </a:r>
          </a:p>
          <a:p>
            <a:pPr algn="just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a parallel 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tenure 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system</a:t>
            </a:r>
          </a:p>
          <a:p>
            <a:pPr algn="just"/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FLTS Scheme 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only 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established 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land 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local authority </a:t>
            </a:r>
            <a:r>
              <a:rPr lang="en-Z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(Municipalities, Towns, Settlements, Village Councils)</a:t>
            </a:r>
            <a:endParaRPr lang="en-Z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MLR overseeing the implementation of FLTS 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stakeholders are 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MURD, Local Authorities, Land 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 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Office, GIZ &amp; </a:t>
            </a:r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</a:t>
            </a:r>
            <a:endParaRPr lang="en-Z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 Association </a:t>
            </a: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12" y="161926"/>
            <a:ext cx="7886700" cy="721213"/>
          </a:xfrm>
        </p:spPr>
        <p:txBody>
          <a:bodyPr/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of the FLTS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53" y="1539202"/>
            <a:ext cx="7886700" cy="3617685"/>
          </a:xfrm>
        </p:spPr>
        <p:txBody>
          <a:bodyPr/>
          <a:lstStyle/>
          <a:p>
            <a:pPr algn="just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creates </a:t>
            </a:r>
            <a:r>
              <a:rPr lang="en-Z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forms of titles i.e. </a:t>
            </a:r>
            <a:r>
              <a:rPr lang="en-Z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Starter </a:t>
            </a:r>
            <a:r>
              <a:rPr lang="en-Z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Z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Hold </a:t>
            </a:r>
            <a:r>
              <a:rPr lang="en-Z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be upgraded to Freehold 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Z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of title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persons who live in the informal settlements or who are provided with low income 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 the persons concerned </a:t>
            </a:r>
            <a:r>
              <a:rPr lang="en-Z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economically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means of these 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rights.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69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68564"/>
            <a:ext cx="7886700" cy="681079"/>
          </a:xfrm>
        </p:spPr>
        <p:txBody>
          <a:bodyPr/>
          <a:lstStyle/>
          <a:p>
            <a:r>
              <a:rPr lang="en-Z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</a:t>
            </a:r>
            <a:r>
              <a:rPr lang="en-Z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FLTS </a:t>
            </a:r>
            <a:endParaRPr lang="en-Z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342768"/>
            <a:ext cx="7886700" cy="5436973"/>
          </a:xfrm>
        </p:spPr>
        <p:txBody>
          <a:bodyPr/>
          <a:lstStyle/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security of title for persons who live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perpetuity (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 titles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immovable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properties) </a:t>
            </a:r>
          </a:p>
          <a:p>
            <a:pPr lvl="0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are cheaper to register (GRN pay for surveying &amp; registration costs)</a:t>
            </a: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legal documentary proof of land ownership </a:t>
            </a:r>
          </a:p>
          <a:p>
            <a:pPr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invest in their land without fear of being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evicted</a:t>
            </a:r>
          </a:p>
          <a:p>
            <a:pPr lvl="0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can allow erection of dwelling on a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blockerf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transferrable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one person to other</a:t>
            </a:r>
          </a:p>
          <a:p>
            <a:pPr lvl="0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are inheritable (lease the property)</a:t>
            </a:r>
            <a:endParaRPr lang="en-Z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may be used as collateral (land hold title)</a:t>
            </a:r>
          </a:p>
          <a:p>
            <a:pPr lvl="0" algn="just"/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can be upgraded till freehold </a:t>
            </a:r>
          </a:p>
          <a:p>
            <a:pPr lvl="0" algn="just"/>
            <a:r>
              <a:rPr lang="en-Z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boundary disputes due to internal measurement (land hold plan)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81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12" y="161926"/>
            <a:ext cx="7886700" cy="721213"/>
          </a:xfrm>
        </p:spPr>
        <p:txBody>
          <a:bodyPr/>
          <a:lstStyle/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FLTS Piloting Areas 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29" y="143020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of Windhoek</a:t>
            </a:r>
          </a:p>
          <a:p>
            <a:pPr lvl="1"/>
            <a:r>
              <a:rPr lang="en-Z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Onyika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Havana, </a:t>
            </a:r>
          </a:p>
          <a:p>
            <a:pPr lvl="1"/>
            <a:r>
              <a:rPr lang="en-Z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Freedomland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&amp; B</a:t>
            </a:r>
          </a:p>
          <a:p>
            <a:pPr lvl="1"/>
            <a:endParaRPr lang="en-Z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Oshakati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Town Council</a:t>
            </a:r>
          </a:p>
          <a:p>
            <a:pPr lvl="1"/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Onawa area</a:t>
            </a:r>
          </a:p>
          <a:p>
            <a:pPr lvl="1"/>
            <a:endParaRPr lang="en-Z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Municipality of Gobabis</a:t>
            </a:r>
          </a:p>
          <a:p>
            <a:pPr lvl="1"/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Freedom Square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608174" y="5928868"/>
            <a:ext cx="2317797" cy="608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3720086" y="6028125"/>
            <a:ext cx="2044130" cy="4346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108" b="1" dirty="0"/>
              <a:t>Informal settlements (Communities)</a:t>
            </a:r>
          </a:p>
          <a:p>
            <a:pPr marL="0" indent="0">
              <a:buNone/>
            </a:pPr>
            <a:endParaRPr lang="en-ZA" sz="831" dirty="0"/>
          </a:p>
        </p:txBody>
      </p:sp>
      <p:cxnSp>
        <p:nvCxnSpPr>
          <p:cNvPr id="3" name="Straight Arrow Connector 75"/>
          <p:cNvCxnSpPr>
            <a:stCxn id="19" idx="0"/>
            <a:endCxn id="15" idx="2"/>
          </p:cNvCxnSpPr>
          <p:nvPr/>
        </p:nvCxnSpPr>
        <p:spPr>
          <a:xfrm flipV="1">
            <a:off x="4746271" y="5515829"/>
            <a:ext cx="1970217" cy="50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4"/>
          <p:cNvCxnSpPr>
            <a:stCxn id="5" idx="3"/>
            <a:endCxn id="6" idx="0"/>
          </p:cNvCxnSpPr>
          <p:nvPr/>
        </p:nvCxnSpPr>
        <p:spPr>
          <a:xfrm>
            <a:off x="2417449" y="2161384"/>
            <a:ext cx="1428539" cy="262876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137180" y="1840991"/>
            <a:ext cx="1280268" cy="64078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46" b="1" dirty="0"/>
              <a:t>MLR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4797" y="4790150"/>
            <a:ext cx="1742381" cy="733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84406" tIns="42203" rIns="84406" bIns="42203" rtlCol="0" anchor="ctr" anchorCtr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954" b="1" dirty="0"/>
              <a:t>To be established:</a:t>
            </a:r>
            <a:br>
              <a:rPr lang="en-ZA" sz="2954" b="1" dirty="0"/>
            </a:br>
            <a:r>
              <a:rPr lang="en-ZA" sz="5908" dirty="0"/>
              <a:t>Land Rights Office(s)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01448" y="2195979"/>
            <a:ext cx="1365548" cy="64078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txBody>
          <a:bodyPr vert="horz" lIns="84406" tIns="42203" rIns="84406" bIns="42203" rtlCol="0" anchor="ctr" anchorCtr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6646" b="1" dirty="0"/>
              <a:t>Steering Committee</a:t>
            </a:r>
          </a:p>
        </p:txBody>
      </p:sp>
      <p:cxnSp>
        <p:nvCxnSpPr>
          <p:cNvPr id="8" name="Straight Arrow Connector 28"/>
          <p:cNvCxnSpPr>
            <a:stCxn id="5" idx="3"/>
            <a:endCxn id="7" idx="1"/>
          </p:cNvCxnSpPr>
          <p:nvPr/>
        </p:nvCxnSpPr>
        <p:spPr>
          <a:xfrm>
            <a:off x="2417448" y="2161384"/>
            <a:ext cx="1384000" cy="35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2"/>
          <p:cNvSpPr txBox="1"/>
          <p:nvPr/>
        </p:nvSpPr>
        <p:spPr>
          <a:xfrm rot="990468">
            <a:off x="2572296" y="2094109"/>
            <a:ext cx="1153671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31" dirty="0"/>
              <a:t>Appoints Members</a:t>
            </a:r>
          </a:p>
        </p:txBody>
      </p:sp>
      <p:sp>
        <p:nvSpPr>
          <p:cNvPr id="10" name="Rectangle 37"/>
          <p:cNvSpPr/>
          <p:nvPr/>
        </p:nvSpPr>
        <p:spPr>
          <a:xfrm>
            <a:off x="76849" y="3389348"/>
            <a:ext cx="1067113" cy="6320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Directorate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of Survey and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 Mapping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ZA" sz="923" dirty="0"/>
          </a:p>
        </p:txBody>
      </p:sp>
      <p:sp>
        <p:nvSpPr>
          <p:cNvPr id="11" name="Rectangle 38"/>
          <p:cNvSpPr/>
          <p:nvPr/>
        </p:nvSpPr>
        <p:spPr>
          <a:xfrm>
            <a:off x="1228035" y="3388717"/>
            <a:ext cx="881385" cy="6320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Directorate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of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Deeds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ZA" sz="923" dirty="0"/>
          </a:p>
        </p:txBody>
      </p:sp>
      <p:sp>
        <p:nvSpPr>
          <p:cNvPr id="12" name="TextBox 49"/>
          <p:cNvSpPr txBox="1"/>
          <p:nvPr/>
        </p:nvSpPr>
        <p:spPr>
          <a:xfrm rot="20905235">
            <a:off x="5669151" y="2131860"/>
            <a:ext cx="1316029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31" dirty="0"/>
              <a:t>Nominates Senior Management for SC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48939" y="1840992"/>
            <a:ext cx="1762518" cy="6407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84406" tIns="42203" rIns="84406" bIns="42203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46" b="1" dirty="0"/>
              <a:t>MURD</a:t>
            </a:r>
          </a:p>
        </p:txBody>
      </p:sp>
      <p:cxnSp>
        <p:nvCxnSpPr>
          <p:cNvPr id="14" name="Straight Arrow Connector 59"/>
          <p:cNvCxnSpPr>
            <a:stCxn id="13" idx="1"/>
            <a:endCxn id="7" idx="3"/>
          </p:cNvCxnSpPr>
          <p:nvPr/>
        </p:nvCxnSpPr>
        <p:spPr>
          <a:xfrm flipH="1">
            <a:off x="5166996" y="2161384"/>
            <a:ext cx="1981942" cy="3549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5925971" y="4805927"/>
            <a:ext cx="1581034" cy="7099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84406" tIns="42203" rIns="84406" bIns="42203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46" dirty="0"/>
              <a:t>Relevant Authorities</a:t>
            </a:r>
          </a:p>
        </p:txBody>
      </p:sp>
      <p:cxnSp>
        <p:nvCxnSpPr>
          <p:cNvPr id="16" name="Straight Arrow Connector 64"/>
          <p:cNvCxnSpPr>
            <a:stCxn id="13" idx="2"/>
            <a:endCxn id="15" idx="0"/>
          </p:cNvCxnSpPr>
          <p:nvPr/>
        </p:nvCxnSpPr>
        <p:spPr>
          <a:xfrm flipH="1">
            <a:off x="6716487" y="2481776"/>
            <a:ext cx="1313710" cy="2324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6"/>
          <p:cNvSpPr txBox="1"/>
          <p:nvPr/>
        </p:nvSpPr>
        <p:spPr>
          <a:xfrm rot="17833339">
            <a:off x="6784608" y="3487241"/>
            <a:ext cx="1534719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31" dirty="0"/>
              <a:t>Support and Guidance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24205" y="6024325"/>
            <a:ext cx="2044130" cy="434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923" b="1" dirty="0"/>
              <a:t>To be established:</a:t>
            </a:r>
            <a:br>
              <a:rPr lang="en-ZA" sz="923" b="1" dirty="0"/>
            </a:br>
            <a:r>
              <a:rPr lang="en-ZA" sz="1108" b="1" dirty="0"/>
              <a:t>Associations (Communities)</a:t>
            </a:r>
          </a:p>
          <a:p>
            <a:pPr marL="0" indent="0">
              <a:buNone/>
            </a:pPr>
            <a:endParaRPr lang="en-ZA" sz="831" dirty="0"/>
          </a:p>
        </p:txBody>
      </p:sp>
      <p:cxnSp>
        <p:nvCxnSpPr>
          <p:cNvPr id="21" name="Straight Arrow Connector 79"/>
          <p:cNvCxnSpPr>
            <a:stCxn id="19" idx="0"/>
            <a:endCxn id="6" idx="2"/>
          </p:cNvCxnSpPr>
          <p:nvPr/>
        </p:nvCxnSpPr>
        <p:spPr>
          <a:xfrm flipH="1" flipV="1">
            <a:off x="3845988" y="5523717"/>
            <a:ext cx="900283" cy="500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1"/>
          <p:cNvCxnSpPr>
            <a:stCxn id="36" idx="2"/>
            <a:endCxn id="11" idx="0"/>
          </p:cNvCxnSpPr>
          <p:nvPr/>
        </p:nvCxnSpPr>
        <p:spPr bwMode="auto">
          <a:xfrm>
            <a:off x="1101185" y="3224272"/>
            <a:ext cx="567543" cy="164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36"/>
          <p:cNvCxnSpPr>
            <a:stCxn id="36" idx="2"/>
            <a:endCxn id="10" idx="0"/>
          </p:cNvCxnSpPr>
          <p:nvPr/>
        </p:nvCxnSpPr>
        <p:spPr bwMode="auto">
          <a:xfrm flipH="1">
            <a:off x="610406" y="3224272"/>
            <a:ext cx="490779" cy="165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2015925" y="2633535"/>
            <a:ext cx="1392954" cy="600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923" dirty="0"/>
              <a:t>Dept. of Land Reform, Resettlement and Regional Programme Implementation</a:t>
            </a:r>
          </a:p>
        </p:txBody>
      </p:sp>
      <p:sp>
        <p:nvSpPr>
          <p:cNvPr id="29" name="TextBox 81"/>
          <p:cNvSpPr txBox="1"/>
          <p:nvPr/>
        </p:nvSpPr>
        <p:spPr>
          <a:xfrm>
            <a:off x="4911279" y="4923776"/>
            <a:ext cx="766859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31" dirty="0"/>
              <a:t>Close </a:t>
            </a:r>
          </a:p>
          <a:p>
            <a:endParaRPr lang="en-ZA" sz="831" dirty="0"/>
          </a:p>
          <a:p>
            <a:pPr algn="ctr"/>
            <a:r>
              <a:rPr lang="en-ZA" sz="831" dirty="0"/>
              <a:t>Cooperation</a:t>
            </a:r>
          </a:p>
        </p:txBody>
      </p:sp>
      <p:cxnSp>
        <p:nvCxnSpPr>
          <p:cNvPr id="30" name="Straight Arrow Connector 47"/>
          <p:cNvCxnSpPr/>
          <p:nvPr/>
        </p:nvCxnSpPr>
        <p:spPr bwMode="auto">
          <a:xfrm flipH="1" flipV="1">
            <a:off x="4702456" y="5119023"/>
            <a:ext cx="1208793" cy="39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1" name="Straight Arrow Connector 50"/>
          <p:cNvCxnSpPr>
            <a:stCxn id="15" idx="2"/>
            <a:endCxn id="19" idx="0"/>
          </p:cNvCxnSpPr>
          <p:nvPr/>
        </p:nvCxnSpPr>
        <p:spPr>
          <a:xfrm flipH="1">
            <a:off x="4746271" y="5515829"/>
            <a:ext cx="1970217" cy="5084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4" name="Straight Arrow Connector 119"/>
          <p:cNvCxnSpPr>
            <a:stCxn id="42" idx="0"/>
            <a:endCxn id="7" idx="2"/>
          </p:cNvCxnSpPr>
          <p:nvPr/>
        </p:nvCxnSpPr>
        <p:spPr bwMode="auto">
          <a:xfrm flipH="1" flipV="1">
            <a:off x="4484222" y="2836765"/>
            <a:ext cx="3229" cy="108267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22"/>
          <p:cNvCxnSpPr>
            <a:stCxn id="42" idx="2"/>
            <a:endCxn id="6" idx="0"/>
          </p:cNvCxnSpPr>
          <p:nvPr/>
        </p:nvCxnSpPr>
        <p:spPr>
          <a:xfrm flipH="1">
            <a:off x="3845988" y="4534541"/>
            <a:ext cx="641463" cy="2556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499114" y="2657009"/>
            <a:ext cx="1204141" cy="567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84406" tIns="42203" rIns="84406" bIns="4220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923" dirty="0"/>
              <a:t>Dept. of </a:t>
            </a:r>
          </a:p>
          <a:p>
            <a:pPr marL="0" indent="0" algn="ctr">
              <a:buNone/>
            </a:pPr>
            <a:r>
              <a:rPr lang="en-ZA" sz="923" dirty="0"/>
              <a:t>Land Management</a:t>
            </a:r>
          </a:p>
          <a:p>
            <a:pPr marL="0" indent="0" algn="ctr">
              <a:buNone/>
            </a:pPr>
            <a:endParaRPr lang="en-ZA" sz="923" dirty="0"/>
          </a:p>
          <a:p>
            <a:pPr marL="0" indent="0" algn="ctr">
              <a:buNone/>
            </a:pPr>
            <a:endParaRPr lang="en-ZA" sz="923" dirty="0"/>
          </a:p>
        </p:txBody>
      </p:sp>
      <p:cxnSp>
        <p:nvCxnSpPr>
          <p:cNvPr id="37" name="Straight Arrow Connector 61"/>
          <p:cNvCxnSpPr>
            <a:endCxn id="46" idx="0"/>
          </p:cNvCxnSpPr>
          <p:nvPr/>
        </p:nvCxnSpPr>
        <p:spPr bwMode="auto">
          <a:xfrm flipH="1">
            <a:off x="2704489" y="3230326"/>
            <a:ext cx="154042" cy="161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73"/>
          <p:cNvCxnSpPr>
            <a:stCxn id="46" idx="2"/>
            <a:endCxn id="42" idx="1"/>
          </p:cNvCxnSpPr>
          <p:nvPr/>
        </p:nvCxnSpPr>
        <p:spPr bwMode="auto">
          <a:xfrm rot="16200000" flipH="1">
            <a:off x="3126309" y="3601690"/>
            <a:ext cx="203479" cy="1047118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98"/>
          <p:cNvCxnSpPr>
            <a:stCxn id="5" idx="2"/>
            <a:endCxn id="36" idx="0"/>
          </p:cNvCxnSpPr>
          <p:nvPr/>
        </p:nvCxnSpPr>
        <p:spPr bwMode="auto">
          <a:xfrm flipH="1">
            <a:off x="1101186" y="2481777"/>
            <a:ext cx="676129" cy="175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102"/>
          <p:cNvCxnSpPr>
            <a:stCxn id="5" idx="2"/>
          </p:cNvCxnSpPr>
          <p:nvPr/>
        </p:nvCxnSpPr>
        <p:spPr bwMode="auto">
          <a:xfrm>
            <a:off x="1777315" y="2481778"/>
            <a:ext cx="777009" cy="1517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8"/>
          <p:cNvSpPr/>
          <p:nvPr/>
        </p:nvSpPr>
        <p:spPr>
          <a:xfrm>
            <a:off x="3751607" y="3919436"/>
            <a:ext cx="1471687" cy="615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b="1" dirty="0"/>
              <a:t>To be established:</a:t>
            </a:r>
            <a:br>
              <a:rPr lang="en-ZA" sz="923" b="1" dirty="0"/>
            </a:br>
            <a:r>
              <a:rPr lang="en-ZA" sz="1108" b="1" dirty="0"/>
              <a:t>FLTS Project Management Unit (PMU</a:t>
            </a:r>
            <a:r>
              <a:rPr lang="en-ZA" sz="1108" dirty="0"/>
              <a:t>)</a:t>
            </a:r>
          </a:p>
        </p:txBody>
      </p:sp>
      <p:cxnSp>
        <p:nvCxnSpPr>
          <p:cNvPr id="43" name="Straight Arrow Connector 42"/>
          <p:cNvCxnSpPr>
            <a:stCxn id="11" idx="2"/>
            <a:endCxn id="6" idx="1"/>
          </p:cNvCxnSpPr>
          <p:nvPr/>
        </p:nvCxnSpPr>
        <p:spPr>
          <a:xfrm rot="16200000" flipH="1">
            <a:off x="1753670" y="3935807"/>
            <a:ext cx="1136184" cy="1306069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5"/>
          <p:cNvSpPr/>
          <p:nvPr/>
        </p:nvSpPr>
        <p:spPr>
          <a:xfrm>
            <a:off x="2213552" y="3391477"/>
            <a:ext cx="981874" cy="6320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Directorate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of Land Reform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and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ZA" sz="923" dirty="0"/>
              <a:t> Resettlement</a:t>
            </a:r>
          </a:p>
        </p:txBody>
      </p:sp>
      <p:cxnSp>
        <p:nvCxnSpPr>
          <p:cNvPr id="87" name="Straight Arrow Connector 42"/>
          <p:cNvCxnSpPr>
            <a:stCxn id="10" idx="2"/>
          </p:cNvCxnSpPr>
          <p:nvPr/>
        </p:nvCxnSpPr>
        <p:spPr>
          <a:xfrm rot="16200000" flipH="1">
            <a:off x="1076115" y="3555671"/>
            <a:ext cx="1432972" cy="2364391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81"/>
          <p:cNvSpPr txBox="1"/>
          <p:nvPr/>
        </p:nvSpPr>
        <p:spPr>
          <a:xfrm>
            <a:off x="5824273" y="5672689"/>
            <a:ext cx="766859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31" dirty="0"/>
              <a:t>Close </a:t>
            </a:r>
          </a:p>
          <a:p>
            <a:pPr algn="ctr"/>
            <a:r>
              <a:rPr lang="en-ZA" sz="831" dirty="0"/>
              <a:t>Cooperation</a:t>
            </a:r>
          </a:p>
        </p:txBody>
      </p:sp>
      <p:cxnSp>
        <p:nvCxnSpPr>
          <p:cNvPr id="115" name="Straight Arrow Connector 48"/>
          <p:cNvCxnSpPr>
            <a:stCxn id="15" idx="0"/>
            <a:endCxn id="42" idx="3"/>
          </p:cNvCxnSpPr>
          <p:nvPr/>
        </p:nvCxnSpPr>
        <p:spPr>
          <a:xfrm flipH="1" flipV="1">
            <a:off x="5223294" y="4226989"/>
            <a:ext cx="1493194" cy="5789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66"/>
          <p:cNvSpPr txBox="1"/>
          <p:nvPr/>
        </p:nvSpPr>
        <p:spPr>
          <a:xfrm rot="1339827">
            <a:off x="5319323" y="4250511"/>
            <a:ext cx="87328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31" dirty="0"/>
              <a:t>Support and </a:t>
            </a:r>
          </a:p>
          <a:p>
            <a:pPr algn="ctr"/>
            <a:r>
              <a:rPr lang="en-ZA" sz="831" dirty="0"/>
              <a:t>Guidance </a:t>
            </a:r>
          </a:p>
        </p:txBody>
      </p:sp>
      <p:sp>
        <p:nvSpPr>
          <p:cNvPr id="129" name="TextBox 32"/>
          <p:cNvSpPr txBox="1"/>
          <p:nvPr/>
        </p:nvSpPr>
        <p:spPr>
          <a:xfrm>
            <a:off x="2323034" y="2285674"/>
            <a:ext cx="72322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31" dirty="0"/>
              <a:t>Appoints </a:t>
            </a:r>
          </a:p>
          <a:p>
            <a:pPr algn="ctr"/>
            <a:r>
              <a:rPr lang="en-ZA" sz="831" dirty="0"/>
              <a:t>Officers</a:t>
            </a:r>
          </a:p>
        </p:txBody>
      </p:sp>
      <p:sp>
        <p:nvSpPr>
          <p:cNvPr id="131" name="TextBox 66"/>
          <p:cNvSpPr txBox="1"/>
          <p:nvPr/>
        </p:nvSpPr>
        <p:spPr>
          <a:xfrm>
            <a:off x="3749214" y="4478983"/>
            <a:ext cx="87328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31" dirty="0"/>
              <a:t>Support and </a:t>
            </a:r>
          </a:p>
          <a:p>
            <a:pPr algn="ctr"/>
            <a:r>
              <a:rPr lang="en-ZA" sz="831" dirty="0"/>
              <a:t>Guidance </a:t>
            </a:r>
          </a:p>
        </p:txBody>
      </p:sp>
      <p:sp>
        <p:nvSpPr>
          <p:cNvPr id="132" name="TextBox 66"/>
          <p:cNvSpPr txBox="1"/>
          <p:nvPr/>
        </p:nvSpPr>
        <p:spPr>
          <a:xfrm>
            <a:off x="1744239" y="4779100"/>
            <a:ext cx="873284" cy="60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31" dirty="0"/>
              <a:t>Sec. 6 FLTA Directives and</a:t>
            </a:r>
          </a:p>
          <a:p>
            <a:pPr algn="ctr"/>
            <a:r>
              <a:rPr lang="en-ZA" sz="831" dirty="0"/>
              <a:t> </a:t>
            </a:r>
          </a:p>
          <a:p>
            <a:pPr algn="ctr"/>
            <a:r>
              <a:rPr lang="en-ZA" sz="831" dirty="0"/>
              <a:t>Inspections </a:t>
            </a:r>
          </a:p>
        </p:txBody>
      </p:sp>
      <p:cxnSp>
        <p:nvCxnSpPr>
          <p:cNvPr id="52" name="Straight Arrow Connector 59"/>
          <p:cNvCxnSpPr>
            <a:stCxn id="15" idx="0"/>
          </p:cNvCxnSpPr>
          <p:nvPr/>
        </p:nvCxnSpPr>
        <p:spPr>
          <a:xfrm flipH="1" flipV="1">
            <a:off x="5218431" y="2749529"/>
            <a:ext cx="1498057" cy="205639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9"/>
          <p:cNvSpPr txBox="1"/>
          <p:nvPr/>
        </p:nvSpPr>
        <p:spPr>
          <a:xfrm rot="3293215">
            <a:off x="5254923" y="3453039"/>
            <a:ext cx="1214796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31" dirty="0"/>
              <a:t>Nominates Senior Management for SC </a:t>
            </a:r>
          </a:p>
        </p:txBody>
      </p:sp>
      <p:sp>
        <p:nvSpPr>
          <p:cNvPr id="53" name="TextBox 81"/>
          <p:cNvSpPr txBox="1"/>
          <p:nvPr/>
        </p:nvSpPr>
        <p:spPr>
          <a:xfrm rot="1880903">
            <a:off x="3847447" y="5565049"/>
            <a:ext cx="766859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31" dirty="0"/>
              <a:t>Close </a:t>
            </a:r>
          </a:p>
          <a:p>
            <a:pPr algn="ctr"/>
            <a:r>
              <a:rPr lang="en-ZA" sz="831" dirty="0"/>
              <a:t>Cooperation</a:t>
            </a:r>
          </a:p>
        </p:txBody>
      </p:sp>
      <p:cxnSp>
        <p:nvCxnSpPr>
          <p:cNvPr id="60" name="Straight Arrow Connector 48"/>
          <p:cNvCxnSpPr>
            <a:stCxn id="19" idx="0"/>
          </p:cNvCxnSpPr>
          <p:nvPr/>
        </p:nvCxnSpPr>
        <p:spPr>
          <a:xfrm flipV="1">
            <a:off x="4746271" y="4532982"/>
            <a:ext cx="365809" cy="14913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6"/>
          <p:cNvSpPr txBox="1"/>
          <p:nvPr/>
        </p:nvSpPr>
        <p:spPr>
          <a:xfrm rot="1028254">
            <a:off x="4659474" y="4614534"/>
            <a:ext cx="87328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31" dirty="0"/>
              <a:t>Support and </a:t>
            </a:r>
          </a:p>
          <a:p>
            <a:pPr algn="ctr"/>
            <a:r>
              <a:rPr lang="en-ZA" sz="831" dirty="0"/>
              <a:t>Guidance </a:t>
            </a:r>
          </a:p>
        </p:txBody>
      </p:sp>
      <p:cxnSp>
        <p:nvCxnSpPr>
          <p:cNvPr id="57" name="Straight Arrow Connector 61"/>
          <p:cNvCxnSpPr/>
          <p:nvPr/>
        </p:nvCxnSpPr>
        <p:spPr bwMode="auto">
          <a:xfrm>
            <a:off x="3195425" y="3230327"/>
            <a:ext cx="180447" cy="157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61"/>
          <p:cNvCxnSpPr>
            <a:stCxn id="36" idx="2"/>
          </p:cNvCxnSpPr>
          <p:nvPr/>
        </p:nvCxnSpPr>
        <p:spPr bwMode="auto">
          <a:xfrm flipH="1">
            <a:off x="238899" y="3224272"/>
            <a:ext cx="862287" cy="1039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48"/>
          <p:cNvCxnSpPr/>
          <p:nvPr/>
        </p:nvCxnSpPr>
        <p:spPr>
          <a:xfrm flipH="1">
            <a:off x="5216671" y="2497466"/>
            <a:ext cx="2418729" cy="16029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6"/>
          <p:cNvSpPr txBox="1"/>
          <p:nvPr/>
        </p:nvSpPr>
        <p:spPr>
          <a:xfrm rot="19488496">
            <a:off x="6090385" y="3144009"/>
            <a:ext cx="1089110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31" dirty="0"/>
              <a:t>Close cooperation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39216" y="97075"/>
            <a:ext cx="5344125" cy="7227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Stakeholders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2725" y="1910376"/>
            <a:ext cx="938436" cy="3906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ZA" alt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GIZ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76" name="Straight Arrow Connector 28"/>
          <p:cNvCxnSpPr>
            <a:cxnSpLocks noChangeShapeType="1"/>
            <a:stCxn id="22" idx="3"/>
          </p:cNvCxnSpPr>
          <p:nvPr/>
        </p:nvCxnSpPr>
        <p:spPr bwMode="auto">
          <a:xfrm>
            <a:off x="991161" y="2105688"/>
            <a:ext cx="146018" cy="12727"/>
          </a:xfrm>
          <a:prstGeom prst="bentConnector3">
            <a:avLst>
              <a:gd name="adj1" fmla="val 50000"/>
            </a:avLst>
          </a:prstGeom>
          <a:noFill/>
          <a:ln w="6350" algn="ctr">
            <a:solidFill>
              <a:srgbClr val="5B9BD5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71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45" y="101515"/>
            <a:ext cx="7886700" cy="606939"/>
          </a:xfrm>
        </p:spPr>
        <p:txBody>
          <a:bodyPr/>
          <a:lstStyle/>
          <a:p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Establishing FLTS Scheme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832274" y="2757983"/>
            <a:ext cx="1116381" cy="5552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50" kern="0" dirty="0"/>
              <a:t>Registration of </a:t>
            </a:r>
            <a:r>
              <a:rPr lang="de-DE" sz="1050" kern="0" dirty="0" smtClean="0"/>
              <a:t> Blocks in Deeds Office</a:t>
            </a:r>
            <a:endParaRPr lang="de-DE" sz="1050" kern="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275771" y="2784147"/>
            <a:ext cx="843440" cy="5029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900" kern="0" dirty="0" smtClean="0"/>
              <a:t>LA Approves the Scheme</a:t>
            </a:r>
            <a:endParaRPr lang="de-DE" sz="900" kern="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7717160" y="3740012"/>
            <a:ext cx="1304229" cy="4086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50" kern="0" dirty="0"/>
              <a:t>Registration in Land Rights Office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125012" y="2689802"/>
            <a:ext cx="1304229" cy="710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50" kern="0" dirty="0"/>
              <a:t>Establishment of </a:t>
            </a:r>
            <a:r>
              <a:rPr lang="de-DE" sz="1050" kern="0" dirty="0" smtClean="0"/>
              <a:t>Associations &amp; Provision of basic services</a:t>
            </a:r>
            <a:endParaRPr lang="de-DE" sz="1050" kern="0" dirty="0"/>
          </a:p>
        </p:txBody>
      </p:sp>
      <p:cxnSp>
        <p:nvCxnSpPr>
          <p:cNvPr id="25" name="Straight Arrow Connector 24"/>
          <p:cNvCxnSpPr>
            <a:stCxn id="32" idx="3"/>
          </p:cNvCxnSpPr>
          <p:nvPr/>
        </p:nvCxnSpPr>
        <p:spPr>
          <a:xfrm>
            <a:off x="1065341" y="3046326"/>
            <a:ext cx="211524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>
            <a:off x="8364504" y="3222693"/>
            <a:ext cx="2853" cy="51177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Rounded Rectangle 30"/>
          <p:cNvSpPr/>
          <p:nvPr/>
        </p:nvSpPr>
        <p:spPr bwMode="auto">
          <a:xfrm>
            <a:off x="2434492" y="2819936"/>
            <a:ext cx="1304229" cy="5663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00" kern="0" dirty="0" smtClean="0"/>
              <a:t>Application to Boards </a:t>
            </a:r>
          </a:p>
          <a:p>
            <a:pPr algn="ctr" defTabSz="685800">
              <a:defRPr/>
            </a:pPr>
            <a:r>
              <a:rPr lang="de-DE" sz="1000" kern="0" dirty="0" smtClean="0"/>
              <a:t>NAMPAB &amp; Townshop</a:t>
            </a:r>
            <a:endParaRPr lang="de-DE" sz="1000" kern="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574141" y="3044974"/>
            <a:ext cx="272904" cy="1352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>
            <a:off x="2132924" y="3067299"/>
            <a:ext cx="292210" cy="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" name="Rounded Rectangle 2"/>
          <p:cNvSpPr/>
          <p:nvPr/>
        </p:nvSpPr>
        <p:spPr>
          <a:xfrm>
            <a:off x="0" y="821380"/>
            <a:ext cx="2973859" cy="503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000" b="1" dirty="0" smtClean="0">
                <a:solidFill>
                  <a:schemeClr val="tx1"/>
                </a:solidFill>
              </a:rPr>
              <a:t>Application to </a:t>
            </a:r>
            <a:r>
              <a:rPr lang="en-ZA" sz="1000" b="1" dirty="0" smtClean="0">
                <a:solidFill>
                  <a:schemeClr val="tx1"/>
                </a:solidFill>
              </a:rPr>
              <a:t>establish a </a:t>
            </a:r>
            <a:r>
              <a:rPr lang="en-ZA" sz="1000" b="1" dirty="0" smtClean="0">
                <a:solidFill>
                  <a:schemeClr val="tx1"/>
                </a:solidFill>
              </a:rPr>
              <a:t>Scheme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 smtClean="0">
                <a:solidFill>
                  <a:schemeClr val="tx1"/>
                </a:solidFill>
              </a:rPr>
              <a:t>Owner of the piece of 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 smtClean="0">
                <a:solidFill>
                  <a:schemeClr val="tx1"/>
                </a:solidFill>
              </a:rPr>
              <a:t>Local </a:t>
            </a:r>
            <a:r>
              <a:rPr lang="en-ZA" sz="1000" dirty="0" smtClean="0">
                <a:solidFill>
                  <a:schemeClr val="tx1"/>
                </a:solidFill>
              </a:rPr>
              <a:t>Authority (LA)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 smtClean="0">
                <a:solidFill>
                  <a:schemeClr val="tx1"/>
                </a:solidFill>
              </a:rPr>
              <a:t>Group of </a:t>
            </a:r>
            <a:r>
              <a:rPr lang="en-ZA" sz="1000" dirty="0" smtClean="0">
                <a:solidFill>
                  <a:schemeClr val="tx1"/>
                </a:solidFill>
              </a:rPr>
              <a:t>people who reside on the piece of land</a:t>
            </a:r>
            <a:endParaRPr lang="en-ZA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3109" y="1537137"/>
            <a:ext cx="968654" cy="4403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 smtClean="0">
                <a:solidFill>
                  <a:schemeClr val="tx1"/>
                </a:solidFill>
              </a:rPr>
              <a:t>Request to MLR</a:t>
            </a:r>
            <a:endParaRPr lang="en-ZA" sz="105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2501" y="2012517"/>
            <a:ext cx="1360" cy="17724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Rounded Rectangle 31"/>
          <p:cNvSpPr/>
          <p:nvPr/>
        </p:nvSpPr>
        <p:spPr bwMode="auto">
          <a:xfrm>
            <a:off x="-20873" y="2842007"/>
            <a:ext cx="1086214" cy="4086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50" kern="0" dirty="0" smtClean="0"/>
              <a:t>LA conduct Feasibility Study</a:t>
            </a:r>
            <a:endParaRPr lang="de-DE" sz="1050" kern="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92501" y="2647457"/>
            <a:ext cx="2722" cy="17907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Rounded Rectangle 53"/>
          <p:cNvSpPr/>
          <p:nvPr/>
        </p:nvSpPr>
        <p:spPr bwMode="auto">
          <a:xfrm>
            <a:off x="7702379" y="2775003"/>
            <a:ext cx="1441622" cy="47564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50" b="1" kern="0" dirty="0" smtClean="0"/>
              <a:t>Land Rights Office</a:t>
            </a:r>
          </a:p>
          <a:p>
            <a:pPr algn="ctr" defTabSz="685800">
              <a:defRPr/>
            </a:pPr>
            <a:r>
              <a:rPr lang="de-DE" sz="1050" kern="0" dirty="0" smtClean="0"/>
              <a:t>(Internal </a:t>
            </a:r>
            <a:r>
              <a:rPr lang="de-DE" sz="1050" kern="0" dirty="0" smtClean="0"/>
              <a:t>Measurement)</a:t>
            </a:r>
            <a:endParaRPr lang="de-DE" sz="1050" kern="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60" y="4640201"/>
            <a:ext cx="943098" cy="1252552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 bwMode="auto">
          <a:xfrm>
            <a:off x="3971000" y="2925332"/>
            <a:ext cx="684917" cy="3879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00" kern="0" dirty="0" smtClean="0"/>
              <a:t>Surveying of Blocks</a:t>
            </a:r>
            <a:endParaRPr lang="de-DE" sz="1000" kern="0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-13109" y="2189758"/>
            <a:ext cx="1086214" cy="42448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50" kern="0" dirty="0" smtClean="0"/>
              <a:t>MLR &amp; LA Cons</a:t>
            </a:r>
            <a:r>
              <a:rPr lang="de-DE" sz="1050" kern="0" dirty="0" smtClean="0"/>
              <a:t>ultation</a:t>
            </a:r>
            <a:endParaRPr lang="de-DE" sz="1050" kern="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77468" y="1340606"/>
            <a:ext cx="0" cy="19653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Rounded Rectangle 72"/>
          <p:cNvSpPr/>
          <p:nvPr/>
        </p:nvSpPr>
        <p:spPr bwMode="auto">
          <a:xfrm>
            <a:off x="2682577" y="2065506"/>
            <a:ext cx="1532027" cy="4279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00" kern="0" dirty="0" smtClean="0"/>
              <a:t>LA to amend the Scheme as per Advice </a:t>
            </a:r>
            <a:endParaRPr lang="de-DE" sz="1000" kern="0" dirty="0"/>
          </a:p>
        </p:txBody>
      </p:sp>
      <p:sp>
        <p:nvSpPr>
          <p:cNvPr id="74" name="Rounded Rectangle 73"/>
          <p:cNvSpPr/>
          <p:nvPr/>
        </p:nvSpPr>
        <p:spPr bwMode="auto">
          <a:xfrm>
            <a:off x="1287997" y="1977469"/>
            <a:ext cx="1278542" cy="5134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4550" tIns="32276" rIns="64550" bIns="32276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lang="de-DE" sz="1000" kern="0" dirty="0" smtClean="0"/>
              <a:t>If Feasilbilty study fails, scheme cant be established</a:t>
            </a:r>
            <a:endParaRPr lang="de-DE" sz="1000" kern="0" dirty="0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3203586" y="2511782"/>
            <a:ext cx="4700" cy="30350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Straight Arrow Connector 77"/>
          <p:cNvCxnSpPr>
            <a:stCxn id="31" idx="3"/>
          </p:cNvCxnSpPr>
          <p:nvPr/>
        </p:nvCxnSpPr>
        <p:spPr>
          <a:xfrm flipV="1">
            <a:off x="3738721" y="3087002"/>
            <a:ext cx="236066" cy="1608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78"/>
          <p:cNvCxnSpPr/>
          <p:nvPr/>
        </p:nvCxnSpPr>
        <p:spPr>
          <a:xfrm flipV="1">
            <a:off x="1001171" y="2474869"/>
            <a:ext cx="348085" cy="367138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>
            <a:off x="3574288" y="2490938"/>
            <a:ext cx="0" cy="313038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Straight Arrow Connector 91"/>
          <p:cNvCxnSpPr/>
          <p:nvPr/>
        </p:nvCxnSpPr>
        <p:spPr>
          <a:xfrm>
            <a:off x="5948655" y="3031121"/>
            <a:ext cx="183628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>
            <a:off x="7410169" y="2992498"/>
            <a:ext cx="292210" cy="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>
            <a:off x="8361651" y="4126243"/>
            <a:ext cx="2853" cy="51177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894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036" y="220162"/>
            <a:ext cx="7790520" cy="549274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94" y="1126273"/>
            <a:ext cx="8336075" cy="50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645</Words>
  <Application>Microsoft Office PowerPoint</Application>
  <PresentationFormat>On-screen Show (4:3)</PresentationFormat>
  <Paragraphs>148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Picture</vt:lpstr>
      <vt:lpstr>PowerPoint Presentation</vt:lpstr>
      <vt:lpstr>Presentation Outline</vt:lpstr>
      <vt:lpstr>Introduction</vt:lpstr>
      <vt:lpstr>The Objectives of the FLTS</vt:lpstr>
      <vt:lpstr>Benefits of FLTS </vt:lpstr>
      <vt:lpstr>FLTS Piloting Areas </vt:lpstr>
      <vt:lpstr>PowerPoint Presentation</vt:lpstr>
      <vt:lpstr>Process of Establishing FLTS Scheme</vt:lpstr>
      <vt:lpstr>Upgrade of Schemes</vt:lpstr>
      <vt:lpstr>PowerPoint Presentation</vt:lpstr>
      <vt:lpstr>Exemplary of a Land Hold Title Right  </vt:lpstr>
      <vt:lpstr>Conclusion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Becker</dc:creator>
  <cp:lastModifiedBy>Gabriel Iindombo</cp:lastModifiedBy>
  <cp:revision>453</cp:revision>
  <cp:lastPrinted>2018-09-26T09:32:24Z</cp:lastPrinted>
  <dcterms:created xsi:type="dcterms:W3CDTF">2015-11-06T05:37:29Z</dcterms:created>
  <dcterms:modified xsi:type="dcterms:W3CDTF">2018-09-26T09:48:10Z</dcterms:modified>
</cp:coreProperties>
</file>