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76" r:id="rId3"/>
    <p:sldId id="286" r:id="rId4"/>
    <p:sldId id="283" r:id="rId5"/>
    <p:sldId id="280" r:id="rId6"/>
    <p:sldId id="281" r:id="rId7"/>
    <p:sldId id="284" r:id="rId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Sheet2!$A$3</c:f>
              <c:strCache>
                <c:ptCount val="1"/>
                <c:pt idx="0">
                  <c:v>Agriculture and forestry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7194218607073833E-2"/>
                  <c:y val="-3.76116651839180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8"/>
              <c:layout>
                <c:manualLayout>
                  <c:x val="-1.4067997042151312E-2"/>
                  <c:y val="-4.1372831702309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34925" cap="rnd">
                <a:solidFill>
                  <a:schemeClr val="tx1"/>
                </a:solidFill>
                <a:prstDash val="sysDash"/>
              </a:ln>
              <a:effectLst/>
            </c:spPr>
            <c:trendlineType val="linear"/>
            <c:dispRSqr val="0"/>
            <c:dispEq val="0"/>
          </c:trendline>
          <c:cat>
            <c:strRef>
              <c:f>Sheet2!$B$2:$AD$2</c:f>
              <c:strCache>
                <c:ptCount val="29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</c:strCache>
            </c:strRef>
          </c:cat>
          <c:val>
            <c:numRef>
              <c:f>Sheet2!$B$3:$AD$3</c:f>
              <c:numCache>
                <c:formatCode>0.0</c:formatCode>
                <c:ptCount val="29"/>
                <c:pt idx="0">
                  <c:v>7.0665441308570731</c:v>
                </c:pt>
                <c:pt idx="1">
                  <c:v>6.8850705632086306</c:v>
                </c:pt>
                <c:pt idx="2">
                  <c:v>7.2273123256068521</c:v>
                </c:pt>
                <c:pt idx="3">
                  <c:v>4.0892981395863108</c:v>
                </c:pt>
                <c:pt idx="4">
                  <c:v>4.2803811533329936</c:v>
                </c:pt>
                <c:pt idx="5">
                  <c:v>6.8086658870331132</c:v>
                </c:pt>
                <c:pt idx="6">
                  <c:v>6.0984959527240603</c:v>
                </c:pt>
                <c:pt idx="7">
                  <c:v>5.7267047203981356</c:v>
                </c:pt>
                <c:pt idx="8">
                  <c:v>5.1796889684949106</c:v>
                </c:pt>
                <c:pt idx="9">
                  <c:v>4.2802664244265367</c:v>
                </c:pt>
                <c:pt idx="10">
                  <c:v>4.7179881108180801</c:v>
                </c:pt>
                <c:pt idx="11">
                  <c:v>6.1367015918638428</c:v>
                </c:pt>
                <c:pt idx="12">
                  <c:v>4.9460259648225708</c:v>
                </c:pt>
                <c:pt idx="13">
                  <c:v>5.4037534656237938</c:v>
                </c:pt>
                <c:pt idx="14">
                  <c:v>5.4460094223659246</c:v>
                </c:pt>
                <c:pt idx="15">
                  <c:v>5.2772457213134025</c:v>
                </c:pt>
                <c:pt idx="16">
                  <c:v>6.1948850439318326</c:v>
                </c:pt>
                <c:pt idx="17">
                  <c:v>6.0621951335202962</c:v>
                </c:pt>
                <c:pt idx="18">
                  <c:v>5.3029609135118418</c:v>
                </c:pt>
                <c:pt idx="19">
                  <c:v>4.0417069218990065</c:v>
                </c:pt>
                <c:pt idx="20">
                  <c:v>4.341263018429169</c:v>
                </c:pt>
                <c:pt idx="21">
                  <c:v>5.1017682975058269</c:v>
                </c:pt>
                <c:pt idx="22">
                  <c:v>4.9898806056762819</c:v>
                </c:pt>
                <c:pt idx="23">
                  <c:v>4.9395691613789676</c:v>
                </c:pt>
                <c:pt idx="24">
                  <c:v>3.3644555181626958</c:v>
                </c:pt>
                <c:pt idx="25">
                  <c:v>3.9240912532328589</c:v>
                </c:pt>
                <c:pt idx="26">
                  <c:v>3.3132765371695809</c:v>
                </c:pt>
                <c:pt idx="27">
                  <c:v>3.4217900334706242</c:v>
                </c:pt>
                <c:pt idx="28">
                  <c:v>4.4635527473451955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Sheet2!$A$4</c:f>
              <c:strCache>
                <c:ptCount val="1"/>
                <c:pt idx="0">
                  <c:v>  Livestock farming</c:v>
                </c:pt>
              </c:strCache>
            </c:strRef>
          </c:tx>
          <c:spPr>
            <a:ln w="3492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Sheet2!$B$2:$AD$2</c:f>
              <c:strCache>
                <c:ptCount val="29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</c:strCache>
            </c:strRef>
          </c:cat>
          <c:val>
            <c:numRef>
              <c:f>Sheet2!$B$4:$AD$4</c:f>
              <c:numCache>
                <c:formatCode>0.0</c:formatCode>
                <c:ptCount val="29"/>
                <c:pt idx="0">
                  <c:v>4.8504963570386863</c:v>
                </c:pt>
                <c:pt idx="1">
                  <c:v>4.5339578977855615</c:v>
                </c:pt>
                <c:pt idx="2">
                  <c:v>4.5495612516713964</c:v>
                </c:pt>
                <c:pt idx="3">
                  <c:v>2.7740206158420082</c:v>
                </c:pt>
                <c:pt idx="4">
                  <c:v>2.7889145565358771</c:v>
                </c:pt>
                <c:pt idx="5">
                  <c:v>4.4215176160720375</c:v>
                </c:pt>
                <c:pt idx="6">
                  <c:v>3.6182809130720366</c:v>
                </c:pt>
                <c:pt idx="7">
                  <c:v>3.4394066610612772</c:v>
                </c:pt>
                <c:pt idx="8">
                  <c:v>2.8650944694270666</c:v>
                </c:pt>
                <c:pt idx="9">
                  <c:v>2.1695078209722256</c:v>
                </c:pt>
                <c:pt idx="10">
                  <c:v>2.2811795081460349</c:v>
                </c:pt>
                <c:pt idx="11">
                  <c:v>3.0314533138491133</c:v>
                </c:pt>
                <c:pt idx="12">
                  <c:v>1.9983689642251627</c:v>
                </c:pt>
                <c:pt idx="13">
                  <c:v>2.4390681331213782</c:v>
                </c:pt>
                <c:pt idx="14">
                  <c:v>2.328513024212723</c:v>
                </c:pt>
                <c:pt idx="15">
                  <c:v>2.1786122764940798</c:v>
                </c:pt>
                <c:pt idx="16">
                  <c:v>3.4784249701265844</c:v>
                </c:pt>
                <c:pt idx="17">
                  <c:v>3.3987395116722237</c:v>
                </c:pt>
                <c:pt idx="18">
                  <c:v>3.188361429693602</c:v>
                </c:pt>
                <c:pt idx="19">
                  <c:v>1.9116194259993367</c:v>
                </c:pt>
                <c:pt idx="20">
                  <c:v>2.0442600316528972</c:v>
                </c:pt>
                <c:pt idx="21">
                  <c:v>3.0221244748705374</c:v>
                </c:pt>
                <c:pt idx="22">
                  <c:v>3.1586643073881508</c:v>
                </c:pt>
                <c:pt idx="23">
                  <c:v>3.0195363176897287</c:v>
                </c:pt>
                <c:pt idx="24">
                  <c:v>1.9137046761246082</c:v>
                </c:pt>
                <c:pt idx="25">
                  <c:v>2.3507187074665667</c:v>
                </c:pt>
                <c:pt idx="26">
                  <c:v>1.9046583247396796</c:v>
                </c:pt>
                <c:pt idx="27">
                  <c:v>1.977528229322485</c:v>
                </c:pt>
                <c:pt idx="28">
                  <c:v>2.9187271116107123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Sheet2!$A$5</c:f>
              <c:strCache>
                <c:ptCount val="1"/>
                <c:pt idx="0">
                  <c:v>  Crop farming and forestry</c:v>
                </c:pt>
              </c:strCache>
            </c:strRef>
          </c:tx>
          <c:spPr>
            <a:ln w="3492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Sheet2!$B$2:$AD$2</c:f>
              <c:strCache>
                <c:ptCount val="29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</c:strCache>
            </c:strRef>
          </c:cat>
          <c:val>
            <c:numRef>
              <c:f>Sheet2!$B$5:$AD$5</c:f>
              <c:numCache>
                <c:formatCode>0.0</c:formatCode>
                <c:ptCount val="29"/>
                <c:pt idx="0">
                  <c:v>2.2160477738183864</c:v>
                </c:pt>
                <c:pt idx="1">
                  <c:v>2.3511126654230683</c:v>
                </c:pt>
                <c:pt idx="2">
                  <c:v>2.677751073935454</c:v>
                </c:pt>
                <c:pt idx="3">
                  <c:v>1.3152775237443031</c:v>
                </c:pt>
                <c:pt idx="4">
                  <c:v>1.4914665967971172</c:v>
                </c:pt>
                <c:pt idx="5">
                  <c:v>2.3871482709610765</c:v>
                </c:pt>
                <c:pt idx="6">
                  <c:v>2.4802150396520237</c:v>
                </c:pt>
                <c:pt idx="7">
                  <c:v>2.2872980593368588</c:v>
                </c:pt>
                <c:pt idx="8">
                  <c:v>2.3145944990678431</c:v>
                </c:pt>
                <c:pt idx="9">
                  <c:v>2.1107586034543111</c:v>
                </c:pt>
                <c:pt idx="10">
                  <c:v>2.4368086026720448</c:v>
                </c:pt>
                <c:pt idx="11">
                  <c:v>3.1052482780147295</c:v>
                </c:pt>
                <c:pt idx="12">
                  <c:v>2.9476570005974083</c:v>
                </c:pt>
                <c:pt idx="13">
                  <c:v>2.9646853325024156</c:v>
                </c:pt>
                <c:pt idx="14">
                  <c:v>3.1174963981532007</c:v>
                </c:pt>
                <c:pt idx="15">
                  <c:v>3.0986334448193231</c:v>
                </c:pt>
                <c:pt idx="16">
                  <c:v>2.7164600738052478</c:v>
                </c:pt>
                <c:pt idx="17">
                  <c:v>2.6634556218480725</c:v>
                </c:pt>
                <c:pt idx="18">
                  <c:v>2.1145994838182394</c:v>
                </c:pt>
                <c:pt idx="19">
                  <c:v>2.1300874958996694</c:v>
                </c:pt>
                <c:pt idx="20">
                  <c:v>2.2970029867762713</c:v>
                </c:pt>
                <c:pt idx="21">
                  <c:v>2.0796438226352891</c:v>
                </c:pt>
                <c:pt idx="22">
                  <c:v>1.8312162982881308</c:v>
                </c:pt>
                <c:pt idx="23">
                  <c:v>1.9200328436892387</c:v>
                </c:pt>
                <c:pt idx="24">
                  <c:v>1.4507508420380879</c:v>
                </c:pt>
                <c:pt idx="25">
                  <c:v>1.5733725457662917</c:v>
                </c:pt>
                <c:pt idx="26">
                  <c:v>1.4086182124299014</c:v>
                </c:pt>
                <c:pt idx="27">
                  <c:v>1.4442618041481392</c:v>
                </c:pt>
                <c:pt idx="28">
                  <c:v>1.5448256357344829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931392"/>
        <c:axId val="196937376"/>
      </c:lineChart>
      <c:catAx>
        <c:axId val="19693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12000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37376"/>
        <c:crosses val="autoZero"/>
        <c:auto val="1"/>
        <c:lblAlgn val="ctr"/>
        <c:lblOffset val="100"/>
        <c:noMultiLvlLbl val="0"/>
      </c:catAx>
      <c:valAx>
        <c:axId val="19693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3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1668301576599835"/>
          <c:w val="1"/>
          <c:h val="0.232874191909068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ZA" sz="1100" b="1" i="1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Sheet2!$A$9</c:f>
              <c:strCache>
                <c:ptCount val="1"/>
                <c:pt idx="0">
                  <c:v>Agriculture and forestry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trendline>
            <c:spPr>
              <a:ln w="34925" cap="rnd">
                <a:solidFill>
                  <a:schemeClr val="tx1"/>
                </a:solidFill>
                <a:prstDash val="dash"/>
              </a:ln>
              <a:effectLst/>
            </c:spPr>
            <c:trendlineType val="linear"/>
            <c:dispRSqr val="0"/>
            <c:dispEq val="0"/>
          </c:trendline>
          <c:cat>
            <c:strRef>
              <c:f>Sheet2!$B$8:$AD$8</c:f>
              <c:strCache>
                <c:ptCount val="29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</c:strCache>
            </c:strRef>
          </c:cat>
          <c:val>
            <c:numRef>
              <c:f>Sheet2!$B$9:$AD$9</c:f>
              <c:numCache>
                <c:formatCode>_(* #,##0.0_);_(* \(#,##0.0\);_(* "-"??_);_(@_)</c:formatCode>
                <c:ptCount val="29"/>
                <c:pt idx="0">
                  <c:v>6.2276824187870972</c:v>
                </c:pt>
                <c:pt idx="1">
                  <c:v>5.0968891655508202</c:v>
                </c:pt>
                <c:pt idx="2">
                  <c:v>8.1639683146552358</c:v>
                </c:pt>
                <c:pt idx="3">
                  <c:v>-21.105566997303001</c:v>
                </c:pt>
                <c:pt idx="4">
                  <c:v>-2.7212123558497012</c:v>
                </c:pt>
                <c:pt idx="5">
                  <c:v>25.183644543643425</c:v>
                </c:pt>
                <c:pt idx="6">
                  <c:v>-5.6989435951550007</c:v>
                </c:pt>
                <c:pt idx="7">
                  <c:v>15.21688164287113</c:v>
                </c:pt>
                <c:pt idx="8">
                  <c:v>-7.8040847451523803</c:v>
                </c:pt>
                <c:pt idx="9">
                  <c:v>-1.8345295202844341</c:v>
                </c:pt>
                <c:pt idx="10">
                  <c:v>10.949030872855957</c:v>
                </c:pt>
                <c:pt idx="11">
                  <c:v>4.7003299560879981</c:v>
                </c:pt>
                <c:pt idx="12">
                  <c:v>-9.3338004236234866</c:v>
                </c:pt>
                <c:pt idx="13">
                  <c:v>21.06599884809691</c:v>
                </c:pt>
                <c:pt idx="14">
                  <c:v>-0.14601712452180493</c:v>
                </c:pt>
                <c:pt idx="15">
                  <c:v>7.5865707176224788</c:v>
                </c:pt>
                <c:pt idx="16">
                  <c:v>14.980231333834183</c:v>
                </c:pt>
                <c:pt idx="17">
                  <c:v>3.7559040245652824</c:v>
                </c:pt>
                <c:pt idx="18">
                  <c:v>-4.5714927598753405</c:v>
                </c:pt>
                <c:pt idx="19">
                  <c:v>-27.119082258528834</c:v>
                </c:pt>
                <c:pt idx="20">
                  <c:v>6.6581209551695082</c:v>
                </c:pt>
                <c:pt idx="21">
                  <c:v>10.430255746252186</c:v>
                </c:pt>
                <c:pt idx="22">
                  <c:v>1.0329013531472526</c:v>
                </c:pt>
                <c:pt idx="23">
                  <c:v>8.1235369605493872</c:v>
                </c:pt>
                <c:pt idx="24">
                  <c:v>-19.347768537055941</c:v>
                </c:pt>
                <c:pt idx="25">
                  <c:v>11.140433302400822</c:v>
                </c:pt>
                <c:pt idx="26">
                  <c:v>-10.433432807845108</c:v>
                </c:pt>
                <c:pt idx="27">
                  <c:v>1.5447446416107908</c:v>
                </c:pt>
                <c:pt idx="28">
                  <c:v>12.558551022791065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934656"/>
        <c:axId val="196937920"/>
      </c:lineChart>
      <c:catAx>
        <c:axId val="196934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42000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37920"/>
        <c:crosses val="autoZero"/>
        <c:auto val="1"/>
        <c:lblAlgn val="ctr"/>
        <c:lblOffset val="100"/>
        <c:noMultiLvlLbl val="0"/>
      </c:catAx>
      <c:valAx>
        <c:axId val="196937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34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BAC123-DD79-46C8-8302-80B184DD46A9}" type="datetimeFigureOut">
              <a:rPr lang="en-ZA" smtClean="0"/>
              <a:t>2018-10-02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D6061-6C28-42CA-A59A-81E602342E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658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D6061-6C28-42CA-A59A-81E602342ECF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65797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D6061-6C28-42CA-A59A-81E602342ECF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82899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3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41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04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7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2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7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2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7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0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9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1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9A6B1-548F-4AD1-B653-8A17463266D0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8778E-7616-4B1D-82EC-66534708D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914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Wither Land Reform in Namibia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286000"/>
            <a:ext cx="6400800" cy="3124200"/>
          </a:xfrm>
        </p:spPr>
        <p:txBody>
          <a:bodyPr>
            <a:noAutofit/>
          </a:bodyPr>
          <a:lstStyle/>
          <a:p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</a:rPr>
              <a:t>Social and Economic Implications</a:t>
            </a:r>
          </a:p>
          <a:p>
            <a:endParaRPr lang="en-US" sz="2400" b="1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24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</a:rPr>
              <a:t>Penda Ithindi</a:t>
            </a:r>
          </a:p>
          <a:p>
            <a:endParaRPr lang="en-US" sz="2400" b="1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</a:rPr>
              <a:t>02 October 2018</a:t>
            </a:r>
            <a:endParaRPr lang="en-US" sz="2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36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76200"/>
            <a:ext cx="8382000" cy="7162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3600" dirty="0"/>
              <a:t>Land </a:t>
            </a:r>
            <a:r>
              <a:rPr lang="en-US" sz="3600" dirty="0" smtClean="0"/>
              <a:t>acquisition, </a:t>
            </a:r>
            <a:r>
              <a:rPr lang="en-US" sz="3600" dirty="0"/>
              <a:t>u</a:t>
            </a:r>
            <a:r>
              <a:rPr lang="en-US" sz="3600" dirty="0" smtClean="0"/>
              <a:t>tilization </a:t>
            </a:r>
            <a:r>
              <a:rPr lang="en-US" sz="3600" dirty="0"/>
              <a:t>and </a:t>
            </a:r>
            <a:r>
              <a:rPr lang="en-US" sz="3600" dirty="0" smtClean="0"/>
              <a:t>shared </a:t>
            </a:r>
            <a:r>
              <a:rPr lang="en-US" sz="3600" dirty="0"/>
              <a:t>p</a:t>
            </a:r>
            <a:r>
              <a:rPr lang="en-US" sz="3600" dirty="0" smtClean="0"/>
              <a:t>rosperity</a:t>
            </a:r>
            <a:endParaRPr lang="en-US" sz="3600" dirty="0"/>
          </a:p>
          <a:p>
            <a:pPr marL="0" indent="0">
              <a:buNone/>
            </a:pPr>
            <a:endParaRPr lang="en-US" sz="1400" dirty="0"/>
          </a:p>
          <a:p>
            <a:r>
              <a:rPr lang="en-US" sz="2400" b="1" dirty="0" smtClean="0">
                <a:solidFill>
                  <a:schemeClr val="tx2"/>
                </a:solidFill>
              </a:rPr>
              <a:t>Land is a productive asset. </a:t>
            </a:r>
            <a:r>
              <a:rPr lang="en-US" sz="2400" dirty="0" smtClean="0"/>
              <a:t>When acquired and put to productive use such land can contribute to wealth creation and social </a:t>
            </a:r>
            <a:r>
              <a:rPr lang="en-US" sz="2400" dirty="0" smtClean="0"/>
              <a:t>development and transformation</a:t>
            </a:r>
            <a:endParaRPr lang="en-US" sz="2400" dirty="0" smtClean="0"/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2400" b="1" i="1" dirty="0" smtClean="0">
                <a:solidFill>
                  <a:schemeClr val="tx2"/>
                </a:solidFill>
              </a:rPr>
              <a:t>Access to land, is a necessary condition for inclusive growth, shared prosperity </a:t>
            </a:r>
            <a:r>
              <a:rPr lang="en-US" sz="2400" dirty="0" smtClean="0"/>
              <a:t>and making a dent on the triple challenges of unemployment (34%, 43%), poverty (</a:t>
            </a:r>
            <a:r>
              <a:rPr lang="en-US" sz="2400" dirty="0" smtClean="0"/>
              <a:t>17.2%) </a:t>
            </a:r>
            <a:r>
              <a:rPr lang="en-US" sz="2400" dirty="0" smtClean="0"/>
              <a:t>and inequalities (0.56)</a:t>
            </a:r>
          </a:p>
          <a:p>
            <a:pPr marL="0" indent="0">
              <a:buNone/>
            </a:pPr>
            <a:endParaRPr lang="en-US" sz="1200" dirty="0" smtClean="0"/>
          </a:p>
          <a:p>
            <a:r>
              <a:rPr lang="en-US" sz="2400" dirty="0" smtClean="0"/>
              <a:t>All most everyone aspires to have land. But </a:t>
            </a:r>
            <a:r>
              <a:rPr lang="en-US" sz="2400" b="1" i="1" dirty="0" smtClean="0">
                <a:solidFill>
                  <a:schemeClr val="tx2"/>
                </a:solidFill>
              </a:rPr>
              <a:t>access alone does not unleash  land productivity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 smtClean="0"/>
              <a:t>It is </a:t>
            </a:r>
            <a:r>
              <a:rPr lang="en-US" sz="2400" b="1" dirty="0" smtClean="0">
                <a:solidFill>
                  <a:srgbClr val="C00000"/>
                </a:solidFill>
              </a:rPr>
              <a:t>the </a:t>
            </a:r>
            <a:r>
              <a:rPr lang="en-US" sz="2400" b="1" dirty="0" err="1" smtClean="0">
                <a:solidFill>
                  <a:srgbClr val="C00000"/>
                </a:solidFill>
              </a:rPr>
              <a:t>labour</a:t>
            </a:r>
            <a:r>
              <a:rPr lang="en-US" sz="2400" b="1" dirty="0" smtClean="0">
                <a:solidFill>
                  <a:srgbClr val="C00000"/>
                </a:solidFill>
              </a:rPr>
              <a:t>, investments, skills and specialization </a:t>
            </a:r>
            <a:r>
              <a:rPr lang="en-US" sz="2400" dirty="0" smtClean="0"/>
              <a:t>which, when applied, unlocks land productivity and leads to the flow of net economic gains. 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1332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334" y="5791200"/>
            <a:ext cx="9144000" cy="990600"/>
          </a:xfrm>
        </p:spPr>
        <p:txBody>
          <a:bodyPr>
            <a:normAutofit/>
          </a:bodyPr>
          <a:lstStyle/>
          <a:p>
            <a:r>
              <a:rPr lang="en-ZA" sz="2000" b="1" i="1" dirty="0" smtClean="0">
                <a:solidFill>
                  <a:srgbClr val="C00000"/>
                </a:solidFill>
              </a:rPr>
              <a:t>Has shed jobs, productivity stagnant or falling, decreasing returns to scale</a:t>
            </a:r>
            <a:r>
              <a:rPr lang="en-ZA" sz="2000" dirty="0" smtClean="0"/>
              <a:t/>
            </a:r>
            <a:br>
              <a:rPr lang="en-ZA" sz="2000" dirty="0" smtClean="0"/>
            </a:br>
            <a:r>
              <a:rPr lang="en-ZA" sz="2000" b="1" i="1" dirty="0" smtClean="0">
                <a:solidFill>
                  <a:srgbClr val="002060"/>
                </a:solidFill>
              </a:rPr>
              <a:t>The 2018 Consensus should not, at the very least, worsen but improve this outcome</a:t>
            </a:r>
            <a:endParaRPr lang="en-ZA" sz="2000" b="1" i="1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4040188" cy="1020762"/>
          </a:xfrm>
        </p:spPr>
        <p:txBody>
          <a:bodyPr>
            <a:noAutofit/>
          </a:bodyPr>
          <a:lstStyle/>
          <a:p>
            <a:r>
              <a:rPr lang="en-ZA" sz="2800" dirty="0" err="1" smtClean="0"/>
              <a:t>Agric</a:t>
            </a:r>
            <a:r>
              <a:rPr lang="en-ZA" sz="2800" dirty="0" smtClean="0"/>
              <a:t> </a:t>
            </a:r>
            <a:r>
              <a:rPr lang="en-ZA" sz="2800" dirty="0" smtClean="0"/>
              <a:t>share of </a:t>
            </a:r>
            <a:r>
              <a:rPr lang="en-ZA" sz="2800" dirty="0" smtClean="0"/>
              <a:t>GDP is </a:t>
            </a:r>
            <a:r>
              <a:rPr lang="en-ZA" sz="2800" dirty="0" smtClean="0"/>
              <a:t>falling</a:t>
            </a:r>
            <a:endParaRPr lang="en-ZA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7466" y="1219200"/>
            <a:ext cx="4267200" cy="792162"/>
          </a:xfrm>
        </p:spPr>
        <p:txBody>
          <a:bodyPr>
            <a:noAutofit/>
          </a:bodyPr>
          <a:lstStyle/>
          <a:p>
            <a:r>
              <a:rPr lang="en-ZA" sz="2800" dirty="0" smtClean="0">
                <a:solidFill>
                  <a:srgbClr val="C00000"/>
                </a:solidFill>
              </a:rPr>
              <a:t>Real growth volatile &amp; diminishing</a:t>
            </a:r>
            <a:endParaRPr lang="en-ZA" sz="2800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01142834"/>
              </p:ext>
            </p:extLst>
          </p:nvPr>
        </p:nvGraphicFramePr>
        <p:xfrm>
          <a:off x="76200" y="2174875"/>
          <a:ext cx="4421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693533519"/>
              </p:ext>
            </p:extLst>
          </p:nvPr>
        </p:nvGraphicFramePr>
        <p:xfrm>
          <a:off x="4645025" y="2174875"/>
          <a:ext cx="43465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152400" y="152400"/>
            <a:ext cx="91440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 smtClean="0"/>
              <a:t>Share of agriculture and growth rates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2745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" y="152400"/>
            <a:ext cx="8915400" cy="6705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sz="1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 i="1" dirty="0" smtClean="0"/>
              <a:t>Existence </a:t>
            </a:r>
            <a:r>
              <a:rPr lang="en-US" sz="1800" b="1" i="1" dirty="0" smtClean="0"/>
              <a:t>of a capable mass of enterprising farmers </a:t>
            </a:r>
            <a:r>
              <a:rPr lang="en-US" sz="1800" dirty="0" smtClean="0"/>
              <a:t>and individuals </a:t>
            </a:r>
            <a:r>
              <a:rPr lang="en-US" sz="1800" b="1" i="1" dirty="0" smtClean="0"/>
              <a:t>with economic </a:t>
            </a:r>
            <a:r>
              <a:rPr lang="en-US" sz="1800" b="1" i="1" dirty="0" smtClean="0"/>
              <a:t>motive</a:t>
            </a:r>
            <a:r>
              <a:rPr lang="en-US" sz="1800" dirty="0" smtClean="0"/>
              <a:t> </a:t>
            </a:r>
            <a:r>
              <a:rPr lang="en-US" sz="1800" dirty="0" smtClean="0"/>
              <a:t>to utilize the land gainfully,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 i="1" dirty="0" smtClean="0"/>
              <a:t>Ability to utilize the land resource profitably </a:t>
            </a:r>
            <a:r>
              <a:rPr lang="en-US" sz="1800" dirty="0" smtClean="0"/>
              <a:t>in a commercial sense or gainfully from </a:t>
            </a:r>
            <a:r>
              <a:rPr lang="en-US" sz="1800" dirty="0" smtClean="0"/>
              <a:t>broader economic </a:t>
            </a:r>
            <a:r>
              <a:rPr lang="en-US" sz="1800" dirty="0" smtClean="0"/>
              <a:t>perspective (managerial, technical skills),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 i="1" dirty="0" smtClean="0"/>
              <a:t>A predictable rights-based </a:t>
            </a:r>
            <a:r>
              <a:rPr lang="en-US" sz="1800" b="1" i="1" dirty="0" smtClean="0"/>
              <a:t>system </a:t>
            </a:r>
            <a:r>
              <a:rPr lang="en-US" sz="1800" dirty="0" smtClean="0"/>
              <a:t>and </a:t>
            </a:r>
            <a:r>
              <a:rPr lang="en-US" sz="1800" b="1" i="1" dirty="0" smtClean="0"/>
              <a:t>security of tenure </a:t>
            </a:r>
            <a:r>
              <a:rPr lang="en-US" sz="1800" b="1" i="1" dirty="0" smtClean="0"/>
              <a:t>or lease </a:t>
            </a:r>
            <a:r>
              <a:rPr lang="en-US" sz="1800" u="sng" dirty="0" smtClean="0"/>
              <a:t>with reasonable duration to serve as incentive</a:t>
            </a:r>
            <a:r>
              <a:rPr lang="en-US" sz="1800" dirty="0" smtClean="0"/>
              <a:t> for individuals and economic agents to invest and produce,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 i="1" dirty="0" smtClean="0"/>
              <a:t>increased flow of net economic gains from </a:t>
            </a:r>
            <a:r>
              <a:rPr lang="en-US" sz="1800" b="1" i="1" dirty="0" smtClean="0"/>
              <a:t>acquired </a:t>
            </a:r>
            <a:r>
              <a:rPr lang="en-US" sz="1800" b="1" i="1" dirty="0" smtClean="0"/>
              <a:t>ownership or lease </a:t>
            </a:r>
            <a:r>
              <a:rPr lang="en-US" sz="1800" dirty="0" smtClean="0"/>
              <a:t>with intergenerational equity; thus, lifting people out of poverty and affording basic social amenities. </a:t>
            </a:r>
            <a:r>
              <a:rPr lang="en-US" sz="1800" u="sng" dirty="0" smtClean="0"/>
              <a:t>Well-researched safeguards needed to avoid systematic meltdown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 i="1" dirty="0" smtClean="0"/>
              <a:t>Optimal </a:t>
            </a:r>
            <a:r>
              <a:rPr lang="en-US" sz="1800" b="1" i="1" dirty="0" smtClean="0"/>
              <a:t>land size</a:t>
            </a:r>
            <a:r>
              <a:rPr lang="en-US" sz="1800" dirty="0" smtClean="0"/>
              <a:t> to warrant investments </a:t>
            </a:r>
            <a:r>
              <a:rPr lang="en-US" sz="1800" dirty="0" smtClean="0"/>
              <a:t>for economic viability </a:t>
            </a:r>
            <a:r>
              <a:rPr lang="en-US" sz="1800" b="1" u="sng" dirty="0" smtClean="0"/>
              <a:t>and full capacity utilization</a:t>
            </a:r>
            <a:r>
              <a:rPr lang="en-US" sz="1800" dirty="0" smtClean="0"/>
              <a:t> of </a:t>
            </a:r>
            <a:r>
              <a:rPr lang="en-US" sz="1800" dirty="0" smtClean="0"/>
              <a:t>possessed or </a:t>
            </a:r>
            <a:r>
              <a:rPr lang="en-US" sz="1800" dirty="0" smtClean="0"/>
              <a:t>acquired land,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taking into consideration the country special circumstances, given the political economy of the land question.</a:t>
            </a:r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1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the land reform agenda should seek to achieve a balance across the  dimensions of sustainable development, that is, economic, </a:t>
            </a:r>
            <a:r>
              <a:rPr lang="en-US" sz="2400" dirty="0" smtClean="0"/>
              <a:t>social &amp; environmental, with </a:t>
            </a:r>
            <a:r>
              <a:rPr lang="en-US" sz="2400" dirty="0" smtClean="0"/>
              <a:t>intergenerational equity</a:t>
            </a:r>
            <a:r>
              <a:rPr lang="en-US" sz="2000" dirty="0" smtClean="0"/>
              <a:t>. </a:t>
            </a:r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6200" y="152400"/>
            <a:ext cx="91440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Basic Requirements for a successful land acquisition/reform program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0577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"/>
            <a:ext cx="7620000" cy="6248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Wither Land Reform in Namibia: Progress and Performance Indicators</a:t>
            </a:r>
            <a:endParaRPr lang="en-US" dirty="0"/>
          </a:p>
          <a:p>
            <a:pPr marL="0" indent="0">
              <a:buNone/>
            </a:pPr>
            <a:endParaRPr lang="en-US" sz="1700" dirty="0"/>
          </a:p>
          <a:p>
            <a:r>
              <a:rPr lang="en-US" sz="1600" dirty="0" smtClean="0"/>
              <a:t>Based </a:t>
            </a:r>
            <a:r>
              <a:rPr lang="en-US" sz="1600" dirty="0"/>
              <a:t>on available evidence, the following evidence emerge:- </a:t>
            </a:r>
          </a:p>
          <a:p>
            <a:pPr marL="0" indent="0">
              <a:buNone/>
            </a:pPr>
            <a:endParaRPr lang="en-US" sz="13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b="1" i="1" dirty="0"/>
              <a:t>About N$1.89 billion in public expenditure was made to acquire </a:t>
            </a:r>
            <a:r>
              <a:rPr lang="en-US" sz="1600" b="1" i="1" dirty="0" smtClean="0"/>
              <a:t>at least 549 </a:t>
            </a:r>
            <a:r>
              <a:rPr lang="en-US" sz="1600" b="1" i="1" dirty="0"/>
              <a:t>commercial farms </a:t>
            </a:r>
            <a:r>
              <a:rPr lang="en-US" sz="1600" dirty="0"/>
              <a:t>or some 3.2 million </a:t>
            </a:r>
            <a:r>
              <a:rPr lang="en-US" sz="1600" dirty="0" err="1"/>
              <a:t>hectres</a:t>
            </a:r>
            <a:r>
              <a:rPr lang="en-US" sz="1600" dirty="0"/>
              <a:t> of land under the willing </a:t>
            </a:r>
            <a:r>
              <a:rPr lang="en-US" sz="1600" dirty="0" smtClean="0"/>
              <a:t>buyer-willing seller principle.  </a:t>
            </a:r>
            <a:r>
              <a:rPr lang="en-US" sz="1600" b="1" u="sng" dirty="0">
                <a:solidFill>
                  <a:schemeClr val="accent6">
                    <a:lumMod val="50000"/>
                  </a:schemeClr>
                </a:solidFill>
              </a:rPr>
              <a:t>This is 0.1% of </a:t>
            </a:r>
            <a:r>
              <a:rPr lang="en-US" sz="1600" b="1" u="sng" dirty="0" smtClean="0">
                <a:solidFill>
                  <a:schemeClr val="accent6">
                    <a:lumMod val="50000"/>
                  </a:schemeClr>
                </a:solidFill>
              </a:rPr>
              <a:t>GDP, or </a:t>
            </a:r>
            <a:r>
              <a:rPr lang="en-US" sz="1600" b="1" u="sng" dirty="0">
                <a:solidFill>
                  <a:schemeClr val="accent6">
                    <a:lumMod val="50000"/>
                  </a:schemeClr>
                </a:solidFill>
              </a:rPr>
              <a:t>some N$70.0 million annually over the past 27 years.</a:t>
            </a:r>
          </a:p>
          <a:p>
            <a:pPr marL="457200" lvl="1" indent="0">
              <a:buNone/>
            </a:pPr>
            <a:endParaRPr lang="en-US" sz="1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smtClean="0"/>
              <a:t>Affirmative loans extension for the same purpose were about N$1.4 billion for a total of 442 farms (6.0 million </a:t>
            </a:r>
            <a:r>
              <a:rPr lang="en-US" sz="1600" dirty="0" err="1" smtClean="0"/>
              <a:t>hectre</a:t>
            </a:r>
            <a:r>
              <a:rPr lang="en-US" sz="1600" dirty="0" smtClean="0"/>
              <a:t>) </a:t>
            </a:r>
            <a:r>
              <a:rPr lang="en-US" sz="1600" dirty="0" smtClean="0"/>
              <a:t>purchases?.</a:t>
            </a:r>
            <a:endParaRPr lang="en-US" sz="1600" dirty="0" smtClean="0"/>
          </a:p>
          <a:p>
            <a:pPr marL="457200" lvl="1" indent="0">
              <a:buNone/>
            </a:pPr>
            <a:endParaRPr lang="en-US" sz="1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smtClean="0"/>
              <a:t>In total, </a:t>
            </a:r>
            <a:r>
              <a:rPr lang="en-US" sz="1600" b="1" dirty="0" smtClean="0"/>
              <a:t>this is N$3.2 billion in direct public spending over the past 27 years </a:t>
            </a:r>
            <a:r>
              <a:rPr lang="en-US" sz="1600" dirty="0" smtClean="0"/>
              <a:t>(NRP and AALS), </a:t>
            </a:r>
            <a:r>
              <a:rPr lang="en-US" sz="1600" b="1" u="sng" dirty="0" smtClean="0">
                <a:solidFill>
                  <a:schemeClr val="accent6">
                    <a:lumMod val="50000"/>
                  </a:schemeClr>
                </a:solidFill>
              </a:rPr>
              <a:t>averaging 0.2% of GDP or N$120 million annually</a:t>
            </a:r>
            <a:r>
              <a:rPr lang="en-US" sz="1600" dirty="0" smtClean="0"/>
              <a:t>. </a:t>
            </a:r>
            <a:endParaRPr lang="en-US" sz="1600" dirty="0" smtClean="0"/>
          </a:p>
          <a:p>
            <a:pPr marL="457200" lvl="1" indent="0">
              <a:buNone/>
            </a:pPr>
            <a:endParaRPr lang="en-US" sz="1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smtClean="0"/>
              <a:t>As an </a:t>
            </a:r>
            <a:r>
              <a:rPr lang="en-US" sz="1600" b="1" dirty="0" smtClean="0"/>
              <a:t>Upper Middle Income Country, we have spare capacity to do better </a:t>
            </a:r>
            <a:r>
              <a:rPr lang="en-US" sz="1600" dirty="0" smtClean="0"/>
              <a:t>in terms of public expenditure towards the program, by prioritizing better within available resources. Multiple funding options can be considered and a case for some form of a targeted wealth tax can be made.</a:t>
            </a:r>
            <a:endParaRPr lang="en-US" sz="1600" dirty="0" smtClean="0"/>
          </a:p>
          <a:p>
            <a:pPr marL="457200" lvl="1" indent="0">
              <a:buNone/>
            </a:pPr>
            <a:endParaRPr lang="en-US" sz="1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In respect to </a:t>
            </a:r>
            <a:r>
              <a:rPr lang="en-US" sz="1600" b="1" dirty="0"/>
              <a:t>urban land, the binding constraints are mainly the supply and affordability of serviced land</a:t>
            </a:r>
            <a:r>
              <a:rPr lang="en-US" sz="1600" dirty="0"/>
              <a:t>. This supply side constraint is exacerbated by high unemployment and low income levels at the bottom of the pyramid</a:t>
            </a:r>
            <a:r>
              <a:rPr lang="en-US" sz="1600" dirty="0" smtClean="0"/>
              <a:t>. Strategies for inclusive growth, private sector jobs and skills development are important</a:t>
            </a:r>
            <a:endParaRPr lang="en-US" sz="1600" dirty="0" smtClean="0"/>
          </a:p>
          <a:p>
            <a:pPr marL="457200" lvl="1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66226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"/>
            <a:ext cx="7620000" cy="655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Socio-economic Implications: Land Reform and urban land delivery</a:t>
            </a:r>
            <a:endParaRPr lang="en-US" dirty="0"/>
          </a:p>
          <a:p>
            <a:pPr marL="0" indent="0">
              <a:buNone/>
            </a:pPr>
            <a:endParaRPr lang="en-US" sz="1400" dirty="0"/>
          </a:p>
          <a:p>
            <a:r>
              <a:rPr lang="en-US" sz="1600" dirty="0" smtClean="0"/>
              <a:t>From </a:t>
            </a:r>
            <a:r>
              <a:rPr lang="en-US" sz="1600" dirty="0"/>
              <a:t>economic perspective, the success of the reform </a:t>
            </a:r>
            <a:r>
              <a:rPr lang="en-US" sz="1600" dirty="0" smtClean="0"/>
              <a:t>depends </a:t>
            </a:r>
            <a:r>
              <a:rPr lang="en-US" sz="1600" dirty="0"/>
              <a:t>on the degree to which the reform leads to increased </a:t>
            </a:r>
            <a:r>
              <a:rPr lang="en-US" sz="1600" dirty="0" smtClean="0"/>
              <a:t>flow </a:t>
            </a:r>
            <a:r>
              <a:rPr lang="en-US" sz="1600" dirty="0"/>
              <a:t>of net economic benefits in terms of </a:t>
            </a:r>
            <a:r>
              <a:rPr lang="en-US" sz="1600" dirty="0" smtClean="0"/>
              <a:t>per capita income</a:t>
            </a:r>
            <a:r>
              <a:rPr lang="en-US" sz="1600" dirty="0"/>
              <a:t>, jobs, profitability  and increased productivity and social welfare.</a:t>
            </a:r>
          </a:p>
          <a:p>
            <a:pPr marL="457200" lvl="1" indent="0">
              <a:buNone/>
            </a:pPr>
            <a:endParaRPr lang="en-US" sz="9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b="1" dirty="0" smtClean="0"/>
              <a:t>Impact on net economic gains: </a:t>
            </a:r>
            <a:r>
              <a:rPr lang="en-US" sz="1200" dirty="0" smtClean="0"/>
              <a:t>A reform program which results in diminishing or dissipation of net economic gains such that aggregate output, income and productivity  fall in the long-term is bad economics and neither  poverty reducing nor welfare enhancing</a:t>
            </a:r>
            <a:r>
              <a:rPr lang="en-US" sz="1200" dirty="0" smtClean="0"/>
              <a:t>. Namibia should avoid to enact popular reforms </a:t>
            </a:r>
            <a:r>
              <a:rPr lang="en-US" sz="1200" dirty="0"/>
              <a:t>with unpopular long-term </a:t>
            </a:r>
            <a:r>
              <a:rPr lang="en-US" sz="1200" dirty="0" smtClean="0"/>
              <a:t>economic outcomes. </a:t>
            </a:r>
            <a:endParaRPr lang="en-US" sz="1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b="1" dirty="0" smtClean="0"/>
              <a:t>Impact on investment (realized and potential): </a:t>
            </a:r>
            <a:r>
              <a:rPr lang="en-US" sz="1200" dirty="0" smtClean="0"/>
              <a:t>The reform should provide a conducive environment how realized investment can continue to earn a return and an attractive environment for potential </a:t>
            </a:r>
            <a:r>
              <a:rPr lang="en-US" sz="1200" dirty="0" smtClean="0"/>
              <a:t>investment. </a:t>
            </a:r>
            <a:r>
              <a:rPr lang="en-US" sz="1200" dirty="0" smtClean="0"/>
              <a:t>It is perhaps this consideration which informed the willing buyer, willing seller principle and expropriation with just compensation.</a:t>
            </a:r>
          </a:p>
          <a:p>
            <a:pPr marL="457200" lvl="1" indent="0">
              <a:buNone/>
            </a:pPr>
            <a:endParaRPr lang="en-US" sz="1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b="1" dirty="0" smtClean="0"/>
              <a:t>Market certainty and investor confidence</a:t>
            </a:r>
            <a:r>
              <a:rPr lang="en-US" sz="1200" dirty="0" smtClean="0"/>
              <a:t>: No doubt, the systematic and phased approach to land reform in Namibia has provided market certainty and investor confidence and predictability. </a:t>
            </a:r>
            <a:r>
              <a:rPr lang="en-US" sz="1200" dirty="0" smtClean="0"/>
              <a:t>We should keep in mind these trade-offs as a small open economy, highly vulnerable to shocks and needing to improve its competitiveness as part of its growth strategy.  </a:t>
            </a:r>
          </a:p>
          <a:p>
            <a:pPr marL="457200" lvl="1" indent="0">
              <a:buNone/>
            </a:pPr>
            <a:endParaRPr lang="en-US" sz="1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b="1" dirty="0" smtClean="0"/>
              <a:t>Economic incentive: </a:t>
            </a:r>
            <a:r>
              <a:rPr lang="en-US" sz="1200" dirty="0" smtClean="0"/>
              <a:t>A rights-based system with a reasonable duration or term is the basis for creating economic incentive to invest, innovate and produce.  </a:t>
            </a:r>
          </a:p>
        </p:txBody>
      </p:sp>
    </p:spTree>
    <p:extLst>
      <p:ext uri="{BB962C8B-B14F-4D97-AF65-F5344CB8AC3E}">
        <p14:creationId xmlns:p14="http://schemas.microsoft.com/office/powerpoint/2010/main" val="96904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36430"/>
            <a:ext cx="7620000" cy="63691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Socio-economic Implications: </a:t>
            </a:r>
            <a:r>
              <a:rPr lang="en-US" sz="3600" dirty="0" smtClean="0"/>
              <a:t>Summary</a:t>
            </a:r>
            <a:endParaRPr lang="en-US" sz="3600" dirty="0"/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2000" dirty="0" smtClean="0"/>
              <a:t>From an economic perspective</a:t>
            </a:r>
            <a:r>
              <a:rPr lang="en-US" sz="2000" dirty="0" smtClean="0"/>
              <a:t>, the following recommendations emerge:</a:t>
            </a:r>
            <a:endParaRPr lang="en-US" sz="20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b="1" i="1" dirty="0" smtClean="0"/>
              <a:t>Implementation of the 2018 Consensus should result in the increase in the net economic benefits for Namibia and Namibians</a:t>
            </a:r>
            <a:r>
              <a:rPr lang="en-US" sz="1600" dirty="0" smtClean="0"/>
              <a:t>, </a:t>
            </a:r>
            <a:r>
              <a:rPr lang="en-US" sz="1600" dirty="0" err="1" smtClean="0"/>
              <a:t>i.e</a:t>
            </a:r>
            <a:r>
              <a:rPr lang="en-US" sz="1600" dirty="0" smtClean="0"/>
              <a:t> sector output must increase in quantity and quality, increased per capita income, jobs and further reduction of poverty and inequalities.</a:t>
            </a:r>
          </a:p>
          <a:p>
            <a:pPr marL="457200" lvl="1" indent="0">
              <a:buNone/>
            </a:pPr>
            <a:endParaRPr lang="en-US" sz="9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smtClean="0"/>
              <a:t>For commercial agricultural land, </a:t>
            </a:r>
            <a:r>
              <a:rPr lang="en-US" sz="1600" b="1" dirty="0" smtClean="0"/>
              <a:t>the allocation criteria should assess the ability to utilize land </a:t>
            </a:r>
            <a:r>
              <a:rPr lang="en-US" sz="1600" b="1" dirty="0" smtClean="0"/>
              <a:t>gainfully, acquisition should be accompanied by time-bound post-resettlement support and effective M&amp;E</a:t>
            </a:r>
            <a:r>
              <a:rPr lang="en-US" sz="1600" dirty="0" smtClean="0"/>
              <a:t>. </a:t>
            </a:r>
            <a:r>
              <a:rPr lang="en-US" sz="1600" b="1" dirty="0" smtClean="0"/>
              <a:t>Full capacity utilization is key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b="1" dirty="0" smtClean="0"/>
              <a:t>A rights-based system, with a predictable security of tenure is indispensable </a:t>
            </a:r>
            <a:r>
              <a:rPr lang="en-US" sz="1600" dirty="0" smtClean="0"/>
              <a:t>to attract individual capital investments,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b="1" dirty="0" smtClean="0"/>
              <a:t>A package of funding mechanisms is needed </a:t>
            </a:r>
            <a:r>
              <a:rPr lang="en-US" sz="1600" dirty="0" smtClean="0"/>
              <a:t>to deliver better results. An Upper Middle Income Country has more spare capacity to implement redistributive policies and this is an appropriate avenue some form of </a:t>
            </a:r>
            <a:r>
              <a:rPr lang="en-US" sz="1600" i="1" u="sng" dirty="0" smtClean="0"/>
              <a:t>a targeted Wealth tax</a:t>
            </a:r>
            <a:r>
              <a:rPr lang="en-US" sz="1600" dirty="0" smtClean="0"/>
              <a:t>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b="1" dirty="0" smtClean="0"/>
              <a:t>An attractive and competitive domestic investment climate is key to Namibia’s economic governance and pathway to inclusive growth</a:t>
            </a:r>
            <a:r>
              <a:rPr lang="en-US" sz="1600" dirty="0" smtClean="0"/>
              <a:t>, job creation and eradication of extreme poverty.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smtClean="0"/>
              <a:t>We should address the supply side constraints on urban land delivery. While doing so, an effective strategy lies in creating gainful employment and opportunities for self-employment.</a:t>
            </a:r>
          </a:p>
          <a:p>
            <a:pPr marL="457200" lvl="1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85822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1018</Words>
  <Application>Microsoft Office PowerPoint</Application>
  <PresentationFormat>On-screen Show (4:3)</PresentationFormat>
  <Paragraphs>70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Courier New</vt:lpstr>
      <vt:lpstr>Office Theme</vt:lpstr>
      <vt:lpstr>Wither Land Reform in Namibia </vt:lpstr>
      <vt:lpstr>PowerPoint Presentation</vt:lpstr>
      <vt:lpstr>Has shed jobs, productivity stagnant or falling, decreasing returns to scale The 2018 Consensus should not, at the very least, worsen but improve this outcome</vt:lpstr>
      <vt:lpstr>PowerPoint Presentation</vt:lpstr>
      <vt:lpstr>PowerPoint Presentation</vt:lpstr>
      <vt:lpstr>PowerPoint Presentation</vt:lpstr>
      <vt:lpstr>PowerPoint Presentation</vt:lpstr>
    </vt:vector>
  </TitlesOfParts>
  <Company>The World Bank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Poverty would be hire by 9 percentaghe points i</dc:title>
  <dc:creator>Victor Sulla</dc:creator>
  <cp:lastModifiedBy>Penda ithindi</cp:lastModifiedBy>
  <cp:revision>142</cp:revision>
  <cp:lastPrinted>2018-10-02T06:26:09Z</cp:lastPrinted>
  <dcterms:created xsi:type="dcterms:W3CDTF">2015-09-02T17:28:07Z</dcterms:created>
  <dcterms:modified xsi:type="dcterms:W3CDTF">2018-10-02T06:29:24Z</dcterms:modified>
</cp:coreProperties>
</file>