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65" r:id="rId5"/>
    <p:sldId id="272" r:id="rId6"/>
    <p:sldId id="258" r:id="rId7"/>
    <p:sldId id="259" r:id="rId8"/>
    <p:sldId id="282" r:id="rId9"/>
    <p:sldId id="260" r:id="rId10"/>
    <p:sldId id="286" r:id="rId11"/>
    <p:sldId id="285" r:id="rId12"/>
    <p:sldId id="283" r:id="rId13"/>
    <p:sldId id="284" r:id="rId14"/>
    <p:sldId id="261" r:id="rId15"/>
    <p:sldId id="262" r:id="rId16"/>
    <p:sldId id="263" r:id="rId17"/>
    <p:sldId id="267" r:id="rId18"/>
    <p:sldId id="264" r:id="rId19"/>
    <p:sldId id="270" r:id="rId20"/>
    <p:sldId id="266" r:id="rId21"/>
    <p:sldId id="268" r:id="rId22"/>
    <p:sldId id="269" r:id="rId23"/>
    <p:sldId id="271" r:id="rId24"/>
    <p:sldId id="287" r:id="rId25"/>
    <p:sldId id="274" r:id="rId26"/>
    <p:sldId id="275" r:id="rId27"/>
    <p:sldId id="276" r:id="rId28"/>
    <p:sldId id="278" r:id="rId29"/>
    <p:sldId id="277" r:id="rId30"/>
    <p:sldId id="279" r:id="rId31"/>
    <p:sldId id="280" r:id="rId32"/>
    <p:sldId id="281"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1" autoAdjust="0"/>
    <p:restoredTop sz="94660"/>
  </p:normalViewPr>
  <p:slideViewPr>
    <p:cSldViewPr>
      <p:cViewPr varScale="1">
        <p:scale>
          <a:sx n="108" d="100"/>
          <a:sy n="108" d="100"/>
        </p:scale>
        <p:origin x="-10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1C437A-B74A-4154-9068-40F825F40A92}" type="datetimeFigureOut">
              <a:rPr lang="en-GB" smtClean="0"/>
              <a:t>02/10/2018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C82AD2-B26D-4285-94E9-094DA8C7E4C5}" type="slidenum">
              <a:rPr lang="en-GB" smtClean="0"/>
              <a:t>‹#›</a:t>
            </a:fld>
            <a:endParaRPr lang="en-GB"/>
          </a:p>
        </p:txBody>
      </p:sp>
    </p:spTree>
    <p:extLst>
      <p:ext uri="{BB962C8B-B14F-4D97-AF65-F5344CB8AC3E}">
        <p14:creationId xmlns:p14="http://schemas.microsoft.com/office/powerpoint/2010/main" val="3690201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1C437A-B74A-4154-9068-40F825F40A92}" type="datetimeFigureOut">
              <a:rPr lang="en-GB" smtClean="0"/>
              <a:t>02/10/2018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C82AD2-B26D-4285-94E9-094DA8C7E4C5}" type="slidenum">
              <a:rPr lang="en-GB" smtClean="0"/>
              <a:t>‹#›</a:t>
            </a:fld>
            <a:endParaRPr lang="en-GB"/>
          </a:p>
        </p:txBody>
      </p:sp>
    </p:spTree>
    <p:extLst>
      <p:ext uri="{BB962C8B-B14F-4D97-AF65-F5344CB8AC3E}">
        <p14:creationId xmlns:p14="http://schemas.microsoft.com/office/powerpoint/2010/main" val="174878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1C437A-B74A-4154-9068-40F825F40A92}" type="datetimeFigureOut">
              <a:rPr lang="en-GB" smtClean="0"/>
              <a:t>02/10/2018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C82AD2-B26D-4285-94E9-094DA8C7E4C5}" type="slidenum">
              <a:rPr lang="en-GB" smtClean="0"/>
              <a:t>‹#›</a:t>
            </a:fld>
            <a:endParaRPr lang="en-GB"/>
          </a:p>
        </p:txBody>
      </p:sp>
    </p:spTree>
    <p:extLst>
      <p:ext uri="{BB962C8B-B14F-4D97-AF65-F5344CB8AC3E}">
        <p14:creationId xmlns:p14="http://schemas.microsoft.com/office/powerpoint/2010/main" val="2417185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1C437A-B74A-4154-9068-40F825F40A92}" type="datetimeFigureOut">
              <a:rPr lang="en-GB" smtClean="0"/>
              <a:t>02/10/2018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C82AD2-B26D-4285-94E9-094DA8C7E4C5}" type="slidenum">
              <a:rPr lang="en-GB" smtClean="0"/>
              <a:t>‹#›</a:t>
            </a:fld>
            <a:endParaRPr lang="en-GB"/>
          </a:p>
        </p:txBody>
      </p:sp>
    </p:spTree>
    <p:extLst>
      <p:ext uri="{BB962C8B-B14F-4D97-AF65-F5344CB8AC3E}">
        <p14:creationId xmlns:p14="http://schemas.microsoft.com/office/powerpoint/2010/main" val="140870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1C437A-B74A-4154-9068-40F825F40A92}" type="datetimeFigureOut">
              <a:rPr lang="en-GB" smtClean="0"/>
              <a:t>02/10/2018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C82AD2-B26D-4285-94E9-094DA8C7E4C5}" type="slidenum">
              <a:rPr lang="en-GB" smtClean="0"/>
              <a:t>‹#›</a:t>
            </a:fld>
            <a:endParaRPr lang="en-GB"/>
          </a:p>
        </p:txBody>
      </p:sp>
    </p:spTree>
    <p:extLst>
      <p:ext uri="{BB962C8B-B14F-4D97-AF65-F5344CB8AC3E}">
        <p14:creationId xmlns:p14="http://schemas.microsoft.com/office/powerpoint/2010/main" val="2330050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61C437A-B74A-4154-9068-40F825F40A92}" type="datetimeFigureOut">
              <a:rPr lang="en-GB" smtClean="0"/>
              <a:t>02/10/2018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C82AD2-B26D-4285-94E9-094DA8C7E4C5}" type="slidenum">
              <a:rPr lang="en-GB" smtClean="0"/>
              <a:t>‹#›</a:t>
            </a:fld>
            <a:endParaRPr lang="en-GB"/>
          </a:p>
        </p:txBody>
      </p:sp>
    </p:spTree>
    <p:extLst>
      <p:ext uri="{BB962C8B-B14F-4D97-AF65-F5344CB8AC3E}">
        <p14:creationId xmlns:p14="http://schemas.microsoft.com/office/powerpoint/2010/main" val="267767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61C437A-B74A-4154-9068-40F825F40A92}" type="datetimeFigureOut">
              <a:rPr lang="en-GB" smtClean="0"/>
              <a:t>02/10/2018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C82AD2-B26D-4285-94E9-094DA8C7E4C5}" type="slidenum">
              <a:rPr lang="en-GB" smtClean="0"/>
              <a:t>‹#›</a:t>
            </a:fld>
            <a:endParaRPr lang="en-GB"/>
          </a:p>
        </p:txBody>
      </p:sp>
    </p:spTree>
    <p:extLst>
      <p:ext uri="{BB962C8B-B14F-4D97-AF65-F5344CB8AC3E}">
        <p14:creationId xmlns:p14="http://schemas.microsoft.com/office/powerpoint/2010/main" val="2586736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61C437A-B74A-4154-9068-40F825F40A92}" type="datetimeFigureOut">
              <a:rPr lang="en-GB" smtClean="0"/>
              <a:t>02/10/2018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C82AD2-B26D-4285-94E9-094DA8C7E4C5}" type="slidenum">
              <a:rPr lang="en-GB" smtClean="0"/>
              <a:t>‹#›</a:t>
            </a:fld>
            <a:endParaRPr lang="en-GB"/>
          </a:p>
        </p:txBody>
      </p:sp>
    </p:spTree>
    <p:extLst>
      <p:ext uri="{BB962C8B-B14F-4D97-AF65-F5344CB8AC3E}">
        <p14:creationId xmlns:p14="http://schemas.microsoft.com/office/powerpoint/2010/main" val="1977591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C437A-B74A-4154-9068-40F825F40A92}" type="datetimeFigureOut">
              <a:rPr lang="en-GB" smtClean="0"/>
              <a:t>02/10/2018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C82AD2-B26D-4285-94E9-094DA8C7E4C5}" type="slidenum">
              <a:rPr lang="en-GB" smtClean="0"/>
              <a:t>‹#›</a:t>
            </a:fld>
            <a:endParaRPr lang="en-GB"/>
          </a:p>
        </p:txBody>
      </p:sp>
    </p:spTree>
    <p:extLst>
      <p:ext uri="{BB962C8B-B14F-4D97-AF65-F5344CB8AC3E}">
        <p14:creationId xmlns:p14="http://schemas.microsoft.com/office/powerpoint/2010/main" val="1280294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C437A-B74A-4154-9068-40F825F40A92}" type="datetimeFigureOut">
              <a:rPr lang="en-GB" smtClean="0"/>
              <a:t>02/10/2018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C82AD2-B26D-4285-94E9-094DA8C7E4C5}" type="slidenum">
              <a:rPr lang="en-GB" smtClean="0"/>
              <a:t>‹#›</a:t>
            </a:fld>
            <a:endParaRPr lang="en-GB"/>
          </a:p>
        </p:txBody>
      </p:sp>
    </p:spTree>
    <p:extLst>
      <p:ext uri="{BB962C8B-B14F-4D97-AF65-F5344CB8AC3E}">
        <p14:creationId xmlns:p14="http://schemas.microsoft.com/office/powerpoint/2010/main" val="259979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C437A-B74A-4154-9068-40F825F40A92}" type="datetimeFigureOut">
              <a:rPr lang="en-GB" smtClean="0"/>
              <a:t>02/10/2018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C82AD2-B26D-4285-94E9-094DA8C7E4C5}" type="slidenum">
              <a:rPr lang="en-GB" smtClean="0"/>
              <a:t>‹#›</a:t>
            </a:fld>
            <a:endParaRPr lang="en-GB"/>
          </a:p>
        </p:txBody>
      </p:sp>
    </p:spTree>
    <p:extLst>
      <p:ext uri="{BB962C8B-B14F-4D97-AF65-F5344CB8AC3E}">
        <p14:creationId xmlns:p14="http://schemas.microsoft.com/office/powerpoint/2010/main" val="3404848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1C437A-B74A-4154-9068-40F825F40A92}" type="datetimeFigureOut">
              <a:rPr lang="en-GB" smtClean="0"/>
              <a:t>02/10/2018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82AD2-B26D-4285-94E9-094DA8C7E4C5}" type="slidenum">
              <a:rPr lang="en-GB" smtClean="0"/>
              <a:t>‹#›</a:t>
            </a:fld>
            <a:endParaRPr lang="en-GB"/>
          </a:p>
        </p:txBody>
      </p:sp>
    </p:spTree>
    <p:extLst>
      <p:ext uri="{BB962C8B-B14F-4D97-AF65-F5344CB8AC3E}">
        <p14:creationId xmlns:p14="http://schemas.microsoft.com/office/powerpoint/2010/main" val="282335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96752"/>
            <a:ext cx="7772400" cy="1470025"/>
          </a:xfrm>
        </p:spPr>
        <p:txBody>
          <a:bodyPr>
            <a:normAutofit fontScale="90000"/>
          </a:bodyPr>
          <a:lstStyle/>
          <a:p>
            <a:r>
              <a:rPr lang="en-GB" dirty="0" smtClean="0"/>
              <a:t>Historical Perspective, Injustice and Land Ownership Pattern in Namibia</a:t>
            </a:r>
            <a:endParaRPr lang="en-GB" dirty="0"/>
          </a:p>
        </p:txBody>
      </p:sp>
      <p:sp>
        <p:nvSpPr>
          <p:cNvPr id="3" name="Subtitle 2"/>
          <p:cNvSpPr>
            <a:spLocks noGrp="1"/>
          </p:cNvSpPr>
          <p:nvPr>
            <p:ph type="subTitle" idx="1"/>
          </p:nvPr>
        </p:nvSpPr>
        <p:spPr/>
        <p:txBody>
          <a:bodyPr/>
          <a:lstStyle/>
          <a:p>
            <a:r>
              <a:rPr lang="en-GB" dirty="0" smtClean="0"/>
              <a:t>A Thematic Presentation on Ancestral Land Rights &amp; Restitution</a:t>
            </a:r>
          </a:p>
          <a:p>
            <a:endParaRPr lang="en-GB" dirty="0"/>
          </a:p>
        </p:txBody>
      </p:sp>
    </p:spTree>
    <p:extLst>
      <p:ext uri="{BB962C8B-B14F-4D97-AF65-F5344CB8AC3E}">
        <p14:creationId xmlns:p14="http://schemas.microsoft.com/office/powerpoint/2010/main" val="84716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story of Kaleb </a:t>
            </a:r>
            <a:r>
              <a:rPr lang="en-US" dirty="0" err="1"/>
              <a:t>Hanganee</a:t>
            </a:r>
            <a:r>
              <a:rPr lang="en-US" dirty="0"/>
              <a:t> </a:t>
            </a:r>
            <a:r>
              <a:rPr lang="en-US" dirty="0" err="1"/>
              <a:t>Tjipuahura</a:t>
            </a:r>
            <a:r>
              <a:rPr lang="en-US" dirty="0"/>
              <a:t> (Day by Day)</a:t>
            </a:r>
          </a:p>
        </p:txBody>
      </p:sp>
    </p:spTree>
    <p:extLst>
      <p:ext uri="{BB962C8B-B14F-4D97-AF65-F5344CB8AC3E}">
        <p14:creationId xmlns:p14="http://schemas.microsoft.com/office/powerpoint/2010/main" val="341895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712968" cy="6336704"/>
          </a:xfrm>
        </p:spPr>
        <p:txBody>
          <a:bodyPr>
            <a:normAutofit fontScale="85000" lnSpcReduction="10000"/>
          </a:bodyPr>
          <a:lstStyle/>
          <a:p>
            <a:r>
              <a:rPr lang="en-US" dirty="0"/>
              <a:t>J</a:t>
            </a:r>
            <a:r>
              <a:rPr lang="en-US" dirty="0" smtClean="0"/>
              <a:t>oined </a:t>
            </a:r>
            <a:r>
              <a:rPr lang="en-US" dirty="0"/>
              <a:t>SWAPO in 1962, went </a:t>
            </a:r>
            <a:r>
              <a:rPr lang="en-US" dirty="0" smtClean="0"/>
              <a:t>for </a:t>
            </a:r>
            <a:r>
              <a:rPr lang="en-US" dirty="0"/>
              <a:t>military training, and returned to </a:t>
            </a:r>
            <a:r>
              <a:rPr lang="en-US" dirty="0" smtClean="0"/>
              <a:t>Namibia as Commander of the G3, where he was </a:t>
            </a:r>
            <a:r>
              <a:rPr lang="en-US" dirty="0"/>
              <a:t>captured by South African forces in 1966. </a:t>
            </a:r>
            <a:endParaRPr lang="en-US" dirty="0" smtClean="0"/>
          </a:p>
          <a:p>
            <a:endParaRPr lang="en-US" dirty="0" smtClean="0"/>
          </a:p>
          <a:p>
            <a:r>
              <a:rPr lang="en-US" dirty="0" smtClean="0"/>
              <a:t>Charged and tried </a:t>
            </a:r>
            <a:r>
              <a:rPr lang="en-US" dirty="0"/>
              <a:t>with other Namibian in the Pretoria Terrorism Trial from September 1967 to February 1968</a:t>
            </a:r>
            <a:r>
              <a:rPr lang="en-US" dirty="0" smtClean="0"/>
              <a:t>.</a:t>
            </a:r>
          </a:p>
          <a:p>
            <a:pPr marL="0" indent="0">
              <a:buNone/>
            </a:pPr>
            <a:r>
              <a:rPr lang="en-US" dirty="0" smtClean="0"/>
              <a:t> </a:t>
            </a:r>
          </a:p>
          <a:p>
            <a:r>
              <a:rPr lang="en-US" dirty="0" smtClean="0"/>
              <a:t>Sentenced </a:t>
            </a:r>
            <a:r>
              <a:rPr lang="en-US" dirty="0"/>
              <a:t>to life imprisonment on Robben Island. He was released in </a:t>
            </a:r>
            <a:r>
              <a:rPr lang="en-US" dirty="0" smtClean="0"/>
              <a:t>1985, after serving close to 18 years. </a:t>
            </a:r>
            <a:endParaRPr lang="en-US" dirty="0" smtClean="0"/>
          </a:p>
          <a:p>
            <a:endParaRPr lang="en-US" dirty="0" smtClean="0"/>
          </a:p>
          <a:p>
            <a:r>
              <a:rPr lang="en-US" dirty="0" smtClean="0"/>
              <a:t>Died </a:t>
            </a:r>
            <a:r>
              <a:rPr lang="en-US" dirty="0"/>
              <a:t>at Windhoek on 10.04.1987 from complications of kidney </a:t>
            </a:r>
            <a:r>
              <a:rPr lang="en-US" dirty="0" smtClean="0"/>
              <a:t>ailments, </a:t>
            </a:r>
            <a:r>
              <a:rPr lang="en-US" dirty="0" smtClean="0"/>
              <a:t>contracted during </a:t>
            </a:r>
            <a:r>
              <a:rPr lang="en-US" dirty="0" smtClean="0"/>
              <a:t>his </a:t>
            </a:r>
            <a:r>
              <a:rPr lang="en-US" dirty="0"/>
              <a:t>imprisonment.</a:t>
            </a:r>
          </a:p>
          <a:p>
            <a:endParaRPr lang="en-US" dirty="0"/>
          </a:p>
        </p:txBody>
      </p:sp>
    </p:spTree>
    <p:extLst>
      <p:ext uri="{BB962C8B-B14F-4D97-AF65-F5344CB8AC3E}">
        <p14:creationId xmlns:p14="http://schemas.microsoft.com/office/powerpoint/2010/main" val="189305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Kaleb </a:t>
            </a:r>
            <a:r>
              <a:rPr lang="en-US" dirty="0" err="1" smtClean="0"/>
              <a:t>Hanganee</a:t>
            </a:r>
            <a:r>
              <a:rPr lang="en-US" dirty="0" smtClean="0"/>
              <a:t> </a:t>
            </a:r>
            <a:r>
              <a:rPr lang="en-US" dirty="0" err="1" smtClean="0"/>
              <a:t>Tjipuahura</a:t>
            </a:r>
            <a:r>
              <a:rPr lang="en-US" dirty="0" smtClean="0"/>
              <a:t> (Day by Day)</a:t>
            </a:r>
            <a:endParaRPr lang="en-US" dirty="0"/>
          </a:p>
        </p:txBody>
      </p:sp>
      <p:sp>
        <p:nvSpPr>
          <p:cNvPr id="5" name="Content Placeholder 4"/>
          <p:cNvSpPr>
            <a:spLocks noGrp="1"/>
          </p:cNvSpPr>
          <p:nvPr>
            <p:ph sz="half" idx="2"/>
          </p:nvPr>
        </p:nvSpPr>
        <p:spPr>
          <a:xfrm>
            <a:off x="107504" y="2780928"/>
            <a:ext cx="8856984" cy="3816424"/>
          </a:xfrm>
        </p:spPr>
        <p:txBody>
          <a:bodyPr>
            <a:normAutofit lnSpcReduction="10000"/>
          </a:bodyPr>
          <a:lstStyle/>
          <a:p>
            <a:endParaRPr lang="en-US" dirty="0"/>
          </a:p>
          <a:p>
            <a:pPr marL="457200" lvl="1" indent="0">
              <a:buNone/>
            </a:pPr>
            <a:r>
              <a:rPr lang="en-US" sz="2400" dirty="0" smtClean="0"/>
              <a:t>“</a:t>
            </a:r>
            <a:r>
              <a:rPr lang="en-US" sz="2400" i="1" dirty="0" smtClean="0"/>
              <a:t>Tall Herero’s grandfather had been a rare survivor of the German army genocide campaign against the Herero some seventy year earlier. He had fled to the then Bechuanaland Protectorate. Tall left school to join SWAPO and undergo military training partly to avenge the wrong done to his family and people, and partly in hope that he would one day return to an independent Namibia to claim the ancestral land his grandfather spoke of, which were now occupied by the Boers. He had also joined other armed  were lives were lost. There were many witnesses to prove his guilt</a:t>
            </a:r>
            <a:r>
              <a:rPr lang="en-US" sz="2400" dirty="0" smtClean="0"/>
              <a:t>…” </a:t>
            </a:r>
            <a:endParaRPr lang="en-US" sz="2400" dirty="0"/>
          </a:p>
        </p:txBody>
      </p:sp>
      <p:sp>
        <p:nvSpPr>
          <p:cNvPr id="4" name="Text Placeholder 3"/>
          <p:cNvSpPr>
            <a:spLocks noGrp="1"/>
          </p:cNvSpPr>
          <p:nvPr>
            <p:ph type="body" sz="quarter" idx="3"/>
          </p:nvPr>
        </p:nvSpPr>
        <p:spPr>
          <a:xfrm>
            <a:off x="179513" y="1196752"/>
            <a:ext cx="8507288" cy="1440159"/>
          </a:xfrm>
        </p:spPr>
        <p:txBody>
          <a:bodyPr>
            <a:normAutofit lnSpcReduction="10000"/>
          </a:bodyPr>
          <a:lstStyle/>
          <a:p>
            <a:r>
              <a:rPr lang="en-GB" dirty="0"/>
              <a:t>In his book ‘Odyssey to Freedom’ George </a:t>
            </a:r>
            <a:r>
              <a:rPr lang="en-GB" dirty="0" err="1"/>
              <a:t>Bizos</a:t>
            </a:r>
            <a:r>
              <a:rPr lang="en-GB" dirty="0"/>
              <a:t>, the South African human lawyer who represented many of the Robben Island prisoners during their respective trials remembered him with these words</a:t>
            </a:r>
            <a:r>
              <a:rPr lang="en-GB" dirty="0" smtClean="0"/>
              <a:t>:</a:t>
            </a:r>
            <a:endParaRPr lang="en-GB" dirty="0"/>
          </a:p>
        </p:txBody>
      </p:sp>
    </p:spTree>
    <p:extLst>
      <p:ext uri="{BB962C8B-B14F-4D97-AF65-F5344CB8AC3E}">
        <p14:creationId xmlns:p14="http://schemas.microsoft.com/office/powerpoint/2010/main" val="379860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normAutofit fontScale="90000"/>
          </a:bodyPr>
          <a:lstStyle/>
          <a:p>
            <a:r>
              <a:rPr lang="en-US" dirty="0"/>
              <a:t>Kaleb </a:t>
            </a:r>
            <a:r>
              <a:rPr lang="en-US" dirty="0" err="1"/>
              <a:t>Hanganee</a:t>
            </a:r>
            <a:r>
              <a:rPr lang="en-US" dirty="0"/>
              <a:t> </a:t>
            </a:r>
            <a:r>
              <a:rPr lang="en-US" dirty="0" err="1"/>
              <a:t>Tjipuahura</a:t>
            </a:r>
            <a:r>
              <a:rPr lang="en-US" dirty="0"/>
              <a:t> (Day by Day)</a:t>
            </a:r>
          </a:p>
        </p:txBody>
      </p:sp>
      <p:sp>
        <p:nvSpPr>
          <p:cNvPr id="3" name="Content Placeholder 2"/>
          <p:cNvSpPr>
            <a:spLocks noGrp="1"/>
          </p:cNvSpPr>
          <p:nvPr>
            <p:ph idx="1"/>
          </p:nvPr>
        </p:nvSpPr>
        <p:spPr/>
        <p:txBody>
          <a:bodyPr>
            <a:normAutofit lnSpcReduction="10000"/>
          </a:bodyPr>
          <a:lstStyle/>
          <a:p>
            <a:r>
              <a:rPr lang="en-US" dirty="0" err="1" smtClean="0"/>
              <a:t>Bizos</a:t>
            </a:r>
            <a:r>
              <a:rPr lang="en-US" dirty="0" smtClean="0"/>
              <a:t> went further</a:t>
            </a:r>
          </a:p>
          <a:p>
            <a:pPr marL="457200" lvl="1" indent="0">
              <a:buNone/>
            </a:pPr>
            <a:endParaRPr lang="en-US" dirty="0" smtClean="0"/>
          </a:p>
          <a:p>
            <a:pPr marL="457200" lvl="1" indent="0">
              <a:buNone/>
            </a:pPr>
            <a:r>
              <a:rPr lang="en-US" dirty="0" smtClean="0"/>
              <a:t>“…</a:t>
            </a:r>
            <a:r>
              <a:rPr lang="en-US" i="1" dirty="0" smtClean="0"/>
              <a:t>He [</a:t>
            </a:r>
            <a:r>
              <a:rPr lang="en-US" i="1" dirty="0" err="1" smtClean="0"/>
              <a:t>Tjipuahura</a:t>
            </a:r>
            <a:r>
              <a:rPr lang="en-US" i="1" dirty="0" smtClean="0"/>
              <a:t>] </a:t>
            </a:r>
            <a:r>
              <a:rPr lang="en-US" i="1" dirty="0" err="1" smtClean="0"/>
              <a:t>prcloaimed</a:t>
            </a:r>
            <a:r>
              <a:rPr lang="en-US" i="1" dirty="0" smtClean="0"/>
              <a:t> that he knew that he was going to die. He understood that it would be freedom or death when he joined the struggle. Having lost his freedom it was better to die than to be jailed for life. He knew his case was hopeless, but he thanked the </a:t>
            </a:r>
            <a:r>
              <a:rPr lang="en-US" i="1" dirty="0" err="1" smtClean="0"/>
              <a:t>defence</a:t>
            </a:r>
            <a:r>
              <a:rPr lang="en-US" i="1" dirty="0" smtClean="0"/>
              <a:t> team for its effort and urged it to work on the case of those who had chance of being acquitted or receiving lighter sentences</a:t>
            </a:r>
            <a:r>
              <a:rPr lang="en-US" dirty="0" smtClean="0"/>
              <a:t>”</a:t>
            </a:r>
            <a:endParaRPr lang="en-US" dirty="0"/>
          </a:p>
        </p:txBody>
      </p:sp>
    </p:spTree>
    <p:extLst>
      <p:ext uri="{BB962C8B-B14F-4D97-AF65-F5344CB8AC3E}">
        <p14:creationId xmlns:p14="http://schemas.microsoft.com/office/powerpoint/2010/main" val="2032396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922114"/>
          </a:xfrm>
        </p:spPr>
        <p:txBody>
          <a:bodyPr/>
          <a:lstStyle/>
          <a:p>
            <a:r>
              <a:rPr lang="en-GB" dirty="0" smtClean="0"/>
              <a:t>South African Colonial Rule</a:t>
            </a:r>
            <a:endParaRPr lang="en-GB" dirty="0"/>
          </a:p>
        </p:txBody>
      </p:sp>
      <p:sp>
        <p:nvSpPr>
          <p:cNvPr id="3" name="Content Placeholder 2"/>
          <p:cNvSpPr>
            <a:spLocks noGrp="1"/>
          </p:cNvSpPr>
          <p:nvPr>
            <p:ph sz="half" idx="1"/>
          </p:nvPr>
        </p:nvSpPr>
        <p:spPr>
          <a:xfrm>
            <a:off x="107504" y="1268760"/>
            <a:ext cx="4608512" cy="5472608"/>
          </a:xfrm>
        </p:spPr>
        <p:txBody>
          <a:bodyPr>
            <a:normAutofit fontScale="70000" lnSpcReduction="20000"/>
          </a:bodyPr>
          <a:lstStyle/>
          <a:p>
            <a:r>
              <a:rPr lang="en-GB" dirty="0" smtClean="0"/>
              <a:t>The repatriation of +/- 6 000 German soldiers and other colonial officials back to Germany.</a:t>
            </a:r>
          </a:p>
          <a:p>
            <a:endParaRPr lang="en-GB" dirty="0" smtClean="0"/>
          </a:p>
          <a:p>
            <a:r>
              <a:rPr lang="en-GB" dirty="0" smtClean="0"/>
              <a:t>General Botha’s earlier hallow and empty promises to hand back the lands and stock to the rightful owners. </a:t>
            </a:r>
          </a:p>
          <a:p>
            <a:endParaRPr lang="en-GB" dirty="0" smtClean="0"/>
          </a:p>
          <a:p>
            <a:r>
              <a:rPr lang="en-GB" dirty="0" smtClean="0"/>
              <a:t>A senior </a:t>
            </a:r>
            <a:r>
              <a:rPr lang="en-GB" dirty="0" smtClean="0"/>
              <a:t>South African official in 1922 reported to the League of Nations</a:t>
            </a:r>
            <a:r>
              <a:rPr lang="en-GB" dirty="0" smtClean="0"/>
              <a:t>:</a:t>
            </a:r>
          </a:p>
          <a:p>
            <a:endParaRPr lang="en-GB" dirty="0" smtClean="0"/>
          </a:p>
          <a:p>
            <a:pPr lvl="1"/>
            <a:r>
              <a:rPr lang="en-GB" dirty="0" smtClean="0"/>
              <a:t>“almost without exception each section asked for the allotment of the old tribal areas in which vested right had accrued and the utmost difficulty was experienced in making them realize the utter impossibility of complying with such a request</a:t>
            </a:r>
            <a:r>
              <a:rPr lang="en-GB" dirty="0"/>
              <a:t>”. (Vigne,1975) </a:t>
            </a:r>
            <a:endParaRPr lang="en-GB"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9992" y="1268760"/>
            <a:ext cx="4644008"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9068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1143000"/>
          </a:xfrm>
        </p:spPr>
        <p:txBody>
          <a:bodyPr>
            <a:normAutofit/>
          </a:bodyPr>
          <a:lstStyle/>
          <a:p>
            <a:r>
              <a:rPr lang="en-GB" sz="3200" b="1" dirty="0" smtClean="0"/>
              <a:t>The South African Native Trust and Land Act (Act 27 of 1913)</a:t>
            </a:r>
            <a:endParaRPr lang="en-GB" sz="3200" b="1" dirty="0"/>
          </a:p>
        </p:txBody>
      </p:sp>
      <p:sp>
        <p:nvSpPr>
          <p:cNvPr id="3" name="Content Placeholder 2"/>
          <p:cNvSpPr>
            <a:spLocks noGrp="1"/>
          </p:cNvSpPr>
          <p:nvPr>
            <p:ph idx="1"/>
          </p:nvPr>
        </p:nvSpPr>
        <p:spPr>
          <a:xfrm>
            <a:off x="107504" y="1268760"/>
            <a:ext cx="8928992" cy="5472608"/>
          </a:xfrm>
        </p:spPr>
        <p:txBody>
          <a:bodyPr>
            <a:normAutofit fontScale="70000" lnSpcReduction="20000"/>
          </a:bodyPr>
          <a:lstStyle/>
          <a:p>
            <a:r>
              <a:rPr lang="en-GB" dirty="0" smtClean="0"/>
              <a:t>Became applicable to the territory in 1920, and later provided the scope for the 1922 Native Administration Proclamation provided for:</a:t>
            </a:r>
          </a:p>
          <a:p>
            <a:pPr lvl="1"/>
            <a:r>
              <a:rPr lang="en-GB" dirty="0" smtClean="0"/>
              <a:t>separate settlement areas for people of different races, </a:t>
            </a:r>
          </a:p>
          <a:p>
            <a:pPr lvl="1"/>
            <a:r>
              <a:rPr lang="en-GB" dirty="0" smtClean="0"/>
              <a:t>effectively prohibited land transactions between blacks and whites.</a:t>
            </a:r>
          </a:p>
          <a:p>
            <a:pPr lvl="1"/>
            <a:r>
              <a:rPr lang="en-GB" dirty="0" smtClean="0"/>
              <a:t>Prohibition of natives in employment from being permitted to squat on or lease  land designated for whites without permission of magistrate. </a:t>
            </a:r>
          </a:p>
          <a:p>
            <a:pPr lvl="1"/>
            <a:r>
              <a:rPr lang="en-GB" dirty="0" smtClean="0"/>
              <a:t>Prohibition of farmers from employing more than ten black African families without the special permission of the local magistrate </a:t>
            </a:r>
          </a:p>
          <a:p>
            <a:endParaRPr lang="en-GB" dirty="0" smtClean="0"/>
          </a:p>
          <a:p>
            <a:r>
              <a:rPr lang="en-GB" dirty="0" smtClean="0"/>
              <a:t>The 1922 recommendation of the Native Reserves Commission to serve only 10% of the land in southern and central Namibia for the indigenous communities to live on </a:t>
            </a:r>
          </a:p>
          <a:p>
            <a:endParaRPr lang="en-GB" dirty="0" smtClean="0"/>
          </a:p>
          <a:p>
            <a:r>
              <a:rPr lang="en-GB" dirty="0" smtClean="0"/>
              <a:t>The establishment of the:</a:t>
            </a:r>
          </a:p>
          <a:p>
            <a:pPr lvl="1"/>
            <a:r>
              <a:rPr lang="en-GB" dirty="0" smtClean="0"/>
              <a:t>Land Board to facilitate the large scale settlement and relocation of South African farmers.</a:t>
            </a:r>
          </a:p>
          <a:p>
            <a:pPr lvl="1"/>
            <a:r>
              <a:rPr lang="en-GB" dirty="0" smtClean="0"/>
              <a:t>Land Bank similar to that which existed in the Union in 1921.</a:t>
            </a:r>
            <a:endParaRPr lang="en-GB" dirty="0"/>
          </a:p>
        </p:txBody>
      </p:sp>
    </p:spTree>
    <p:extLst>
      <p:ext uri="{BB962C8B-B14F-4D97-AF65-F5344CB8AC3E}">
        <p14:creationId xmlns:p14="http://schemas.microsoft.com/office/powerpoint/2010/main" val="1922431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New Waves of Colonial Dispossession</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Emmett (1987) the settlement of 830 settlers were resettled on 662 farms comprising of more than 5.6 million hectares (1920 – 1923).</a:t>
            </a:r>
          </a:p>
          <a:p>
            <a:endParaRPr lang="en-GB" dirty="0" smtClean="0"/>
          </a:p>
          <a:p>
            <a:r>
              <a:rPr lang="en-GB" dirty="0" smtClean="0"/>
              <a:t>The findings of the General Rehabilitation Commission On the social security for all European persons living in South West Africa and the shifting of the boundaries of the Police zone and the </a:t>
            </a:r>
            <a:r>
              <a:rPr lang="en-GB" dirty="0" err="1" smtClean="0"/>
              <a:t>Sperrgebiet</a:t>
            </a:r>
            <a:r>
              <a:rPr lang="en-GB" dirty="0" smtClean="0"/>
              <a:t> diamond area in 1950, which made a further 275 farms available</a:t>
            </a:r>
          </a:p>
          <a:p>
            <a:endParaRPr lang="en-GB" dirty="0" smtClean="0"/>
          </a:p>
          <a:p>
            <a:r>
              <a:rPr lang="en-GB" dirty="0" smtClean="0"/>
              <a:t>The reversal in 1932of the status of </a:t>
            </a:r>
            <a:r>
              <a:rPr lang="en-GB" dirty="0" err="1" smtClean="0"/>
              <a:t>Aukeigas</a:t>
            </a:r>
            <a:r>
              <a:rPr lang="en-GB" dirty="0" smtClean="0"/>
              <a:t> 20 km west of Windhoek, previously proclaimed by the German colonial administration in 1907, to pave the way for the  enlargement the </a:t>
            </a:r>
            <a:r>
              <a:rPr lang="en-GB" dirty="0" err="1" smtClean="0"/>
              <a:t>Daan</a:t>
            </a:r>
            <a:r>
              <a:rPr lang="en-GB" dirty="0" smtClean="0"/>
              <a:t> </a:t>
            </a:r>
            <a:r>
              <a:rPr lang="en-GB" dirty="0" err="1" smtClean="0"/>
              <a:t>Viljoen</a:t>
            </a:r>
            <a:r>
              <a:rPr lang="en-GB" dirty="0" smtClean="0"/>
              <a:t> Nature Park (proclaimed a conservation area in 1972).</a:t>
            </a:r>
          </a:p>
          <a:p>
            <a:pPr lvl="1"/>
            <a:r>
              <a:rPr lang="en-GB" dirty="0" smtClean="0"/>
              <a:t>Resulted in the forceful removal of the original Damara speaking inhabitants in three stages: first to </a:t>
            </a:r>
            <a:r>
              <a:rPr lang="en-GB" dirty="0" err="1" smtClean="0"/>
              <a:t>Okombahe</a:t>
            </a:r>
            <a:r>
              <a:rPr lang="en-GB" dirty="0" smtClean="0"/>
              <a:t> in 1938 and in 1941 and then finally to </a:t>
            </a:r>
            <a:r>
              <a:rPr lang="en-GB" dirty="0" err="1" smtClean="0"/>
              <a:t>Sorris</a:t>
            </a:r>
            <a:r>
              <a:rPr lang="en-GB" dirty="0" smtClean="0"/>
              <a:t> </a:t>
            </a:r>
            <a:r>
              <a:rPr lang="en-GB" dirty="0" err="1" smtClean="0"/>
              <a:t>Sorris</a:t>
            </a:r>
            <a:r>
              <a:rPr lang="en-GB" dirty="0" smtClean="0"/>
              <a:t> in 1958. </a:t>
            </a:r>
          </a:p>
        </p:txBody>
      </p:sp>
    </p:spTree>
    <p:extLst>
      <p:ext uri="{BB962C8B-B14F-4D97-AF65-F5344CB8AC3E}">
        <p14:creationId xmlns:p14="http://schemas.microsoft.com/office/powerpoint/2010/main" val="3723043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Effects and Responses to the Native Reserves Policy</a:t>
            </a:r>
            <a:endParaRPr lang="en-GB" dirty="0"/>
          </a:p>
        </p:txBody>
      </p:sp>
      <p:sp>
        <p:nvSpPr>
          <p:cNvPr id="3" name="Content Placeholder 2"/>
          <p:cNvSpPr>
            <a:spLocks noGrp="1"/>
          </p:cNvSpPr>
          <p:nvPr>
            <p:ph sz="half" idx="1"/>
          </p:nvPr>
        </p:nvSpPr>
        <p:spPr>
          <a:xfrm>
            <a:off x="107504" y="1600200"/>
            <a:ext cx="4248472" cy="4997152"/>
          </a:xfrm>
        </p:spPr>
        <p:txBody>
          <a:bodyPr>
            <a:normAutofit fontScale="77500" lnSpcReduction="20000"/>
          </a:bodyPr>
          <a:lstStyle/>
          <a:p>
            <a:r>
              <a:rPr lang="en-GB" dirty="0" smtClean="0"/>
              <a:t>The </a:t>
            </a:r>
            <a:r>
              <a:rPr lang="en-GB" dirty="0"/>
              <a:t>creation native reserves </a:t>
            </a:r>
            <a:r>
              <a:rPr lang="en-GB" dirty="0" smtClean="0"/>
              <a:t>with sizes close to 800 </a:t>
            </a:r>
            <a:r>
              <a:rPr lang="en-GB" dirty="0" smtClean="0"/>
              <a:t>000 hectares of the same Omaheke (</a:t>
            </a:r>
            <a:r>
              <a:rPr lang="en-GB" dirty="0" err="1" smtClean="0"/>
              <a:t>sandveld</a:t>
            </a:r>
            <a:r>
              <a:rPr lang="en-GB" dirty="0" smtClean="0"/>
              <a:t>) for </a:t>
            </a:r>
            <a:r>
              <a:rPr lang="en-GB" dirty="0" smtClean="0"/>
              <a:t>reserves</a:t>
            </a:r>
            <a:r>
              <a:rPr lang="en-GB" dirty="0" smtClean="0"/>
              <a:t>. </a:t>
            </a:r>
          </a:p>
          <a:p>
            <a:endParaRPr lang="en-GB" dirty="0" smtClean="0"/>
          </a:p>
          <a:p>
            <a:r>
              <a:rPr lang="en-GB" dirty="0" smtClean="0"/>
              <a:t>The protestation </a:t>
            </a:r>
            <a:r>
              <a:rPr lang="en-GB" dirty="0" smtClean="0"/>
              <a:t>Chief Hosea </a:t>
            </a:r>
            <a:r>
              <a:rPr lang="en-GB" dirty="0" err="1" smtClean="0"/>
              <a:t>Kutako</a:t>
            </a:r>
            <a:r>
              <a:rPr lang="en-GB" dirty="0" smtClean="0"/>
              <a:t> </a:t>
            </a:r>
          </a:p>
          <a:p>
            <a:pPr marL="457200" lvl="1" indent="0">
              <a:buNone/>
            </a:pPr>
            <a:r>
              <a:rPr lang="en-GB" dirty="0" smtClean="0"/>
              <a:t>“…</a:t>
            </a:r>
            <a:r>
              <a:rPr lang="en-GB" i="1" dirty="0" smtClean="0"/>
              <a:t>a desert where no human being ever lived before…It is a country only good for wild beast …We are the original inhabitants of South West Africa…We know the parts which are good for cattle, we know the parts which are good for wild beast. We are human being and we do not want to change into wild beast</a:t>
            </a:r>
            <a:r>
              <a:rPr lang="en-GB" dirty="0" smtClean="0"/>
              <a:t>”.</a:t>
            </a:r>
            <a:endParaRPr lang="en-GB"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13545" y="1628800"/>
            <a:ext cx="4822952"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990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fontScale="90000"/>
          </a:bodyPr>
          <a:lstStyle/>
          <a:p>
            <a:r>
              <a:rPr lang="en-GB" dirty="0" smtClean="0"/>
              <a:t>The Effects and Responses to the Native Reserves Policy</a:t>
            </a:r>
            <a:endParaRPr lang="en-GB" dirty="0"/>
          </a:p>
        </p:txBody>
      </p:sp>
      <p:sp>
        <p:nvSpPr>
          <p:cNvPr id="3" name="Content Placeholder 2"/>
          <p:cNvSpPr>
            <a:spLocks noGrp="1"/>
          </p:cNvSpPr>
          <p:nvPr>
            <p:ph idx="1"/>
          </p:nvPr>
        </p:nvSpPr>
        <p:spPr>
          <a:xfrm>
            <a:off x="179512" y="1600200"/>
            <a:ext cx="8856984" cy="4925144"/>
          </a:xfrm>
        </p:spPr>
        <p:txBody>
          <a:bodyPr>
            <a:normAutofit fontScale="77500" lnSpcReduction="20000"/>
          </a:bodyPr>
          <a:lstStyle/>
          <a:p>
            <a:r>
              <a:rPr lang="en-GB" dirty="0" smtClean="0"/>
              <a:t>Odendaal Commission’s recommendations for the homeland of Damaraland, bordering the Namib Desert to the west, on 223 commercial farms purchased after being abandoned by their previous white farmers, because of the volatility of its environmental conditions.</a:t>
            </a:r>
          </a:p>
          <a:p>
            <a:endParaRPr lang="en-GB" dirty="0" smtClean="0"/>
          </a:p>
          <a:p>
            <a:r>
              <a:rPr lang="en-GB" dirty="0" smtClean="0"/>
              <a:t>Concerns expressed by Pastor </a:t>
            </a:r>
            <a:r>
              <a:rPr lang="en-GB" dirty="0" smtClean="0"/>
              <a:t>Paulus </a:t>
            </a:r>
            <a:r>
              <a:rPr lang="en-GB" dirty="0" err="1" smtClean="0"/>
              <a:t>Gowaseb</a:t>
            </a:r>
            <a:r>
              <a:rPr lang="en-GB" dirty="0" smtClean="0"/>
              <a:t> </a:t>
            </a:r>
            <a:r>
              <a:rPr lang="en-GB" dirty="0" smtClean="0"/>
              <a:t>of the Lutheran Evangelical Church, </a:t>
            </a:r>
            <a:r>
              <a:rPr lang="en-GB" dirty="0" err="1" smtClean="0"/>
              <a:t>aed</a:t>
            </a:r>
            <a:r>
              <a:rPr lang="en-GB" dirty="0" smtClean="0"/>
              <a:t> to the South African Prime Minister, </a:t>
            </a:r>
          </a:p>
          <a:p>
            <a:pPr marL="457200" lvl="1" indent="0">
              <a:buNone/>
            </a:pPr>
            <a:r>
              <a:rPr lang="en-GB" dirty="0" smtClean="0"/>
              <a:t>“…</a:t>
            </a:r>
            <a:r>
              <a:rPr lang="en-GB" i="1" dirty="0" smtClean="0"/>
              <a:t>more than 40 000 of my people are still left who live in the whole of [SWA] and that since time immemorial. Various places in [SWA] are their homes. But now we are made into strangers in the country of our birth and are left no right there. The purpose is that we should all move to the homeland which is a strange place for the majority and where they do not know how they should live…People may certainly move into the area, but no – one may come out again except as contract labourers and not without permits</a:t>
            </a:r>
            <a:r>
              <a:rPr lang="en-GB" dirty="0" smtClean="0"/>
              <a:t>” </a:t>
            </a:r>
            <a:endParaRPr lang="en-GB" dirty="0"/>
          </a:p>
        </p:txBody>
      </p:sp>
    </p:spTree>
    <p:extLst>
      <p:ext uri="{BB962C8B-B14F-4D97-AF65-F5344CB8AC3E}">
        <p14:creationId xmlns:p14="http://schemas.microsoft.com/office/powerpoint/2010/main" val="1683002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err="1" smtClean="0"/>
              <a:t>SNaPSHOTS</a:t>
            </a:r>
            <a:r>
              <a:rPr lang="en-GB" dirty="0" smtClean="0"/>
              <a:t> </a:t>
            </a:r>
            <a:r>
              <a:rPr lang="en-GB" dirty="0" smtClean="0"/>
              <a:t>ON The unfinished business from the 1</a:t>
            </a:r>
            <a:r>
              <a:rPr lang="en-GB" baseline="30000" dirty="0" smtClean="0"/>
              <a:t>st</a:t>
            </a:r>
            <a:r>
              <a:rPr lang="en-GB" dirty="0" smtClean="0"/>
              <a:t> National Conference grappled WITH</a:t>
            </a:r>
            <a:endParaRPr lang="en-GB" dirty="0"/>
          </a:p>
        </p:txBody>
      </p:sp>
    </p:spTree>
    <p:extLst>
      <p:ext uri="{BB962C8B-B14F-4D97-AF65-F5344CB8AC3E}">
        <p14:creationId xmlns:p14="http://schemas.microsoft.com/office/powerpoint/2010/main" val="3557736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Ancestral land?</a:t>
            </a:r>
            <a:endParaRPr lang="en-GB" dirty="0"/>
          </a:p>
        </p:txBody>
      </p:sp>
      <p:sp>
        <p:nvSpPr>
          <p:cNvPr id="3" name="Content Placeholder 2"/>
          <p:cNvSpPr>
            <a:spLocks noGrp="1"/>
          </p:cNvSpPr>
          <p:nvPr>
            <p:ph sz="half" idx="2"/>
          </p:nvPr>
        </p:nvSpPr>
        <p:spPr>
          <a:xfrm>
            <a:off x="179512" y="1340768"/>
            <a:ext cx="3600400" cy="4896544"/>
          </a:xfrm>
        </p:spPr>
        <p:txBody>
          <a:bodyPr>
            <a:normAutofit fontScale="92500" lnSpcReduction="10000"/>
          </a:bodyPr>
          <a:lstStyle/>
          <a:p>
            <a:r>
              <a:rPr lang="en-GB" dirty="0" smtClean="0"/>
              <a:t>The notion of ancestral land rights has in recent years been given currency by the adoption of the United Nations Declaration on the Rights of Indigenous People (UNDRIP). </a:t>
            </a:r>
          </a:p>
          <a:p>
            <a:endParaRPr lang="en-GB" dirty="0" smtClean="0"/>
          </a:p>
          <a:p>
            <a:r>
              <a:rPr lang="en-GB" dirty="0" smtClean="0"/>
              <a:t>Namibia </a:t>
            </a:r>
            <a:r>
              <a:rPr lang="en-GB" dirty="0" smtClean="0"/>
              <a:t>signed the UNDRIP on September 13, 2007 and have developed a Draft Paper on the Right of Indigenous People in Namibia.</a:t>
            </a:r>
            <a:endParaRPr lang="en-GB" dirty="0" smtClean="0"/>
          </a:p>
          <a:p>
            <a:endParaRPr lang="en-GB" dirty="0" smtClean="0"/>
          </a:p>
          <a:p>
            <a:pPr marL="0" indent="0">
              <a:buNone/>
            </a:pPr>
            <a:endParaRPr lang="en-GB" dirty="0" smtClean="0"/>
          </a:p>
        </p:txBody>
      </p:sp>
      <p:sp>
        <p:nvSpPr>
          <p:cNvPr id="6" name="Content Placeholder 5"/>
          <p:cNvSpPr>
            <a:spLocks noGrp="1"/>
          </p:cNvSpPr>
          <p:nvPr>
            <p:ph sz="quarter" idx="4"/>
          </p:nvPr>
        </p:nvSpPr>
        <p:spPr>
          <a:xfrm>
            <a:off x="3779912" y="1340768"/>
            <a:ext cx="5256584" cy="5400600"/>
          </a:xfrm>
        </p:spPr>
        <p:txBody>
          <a:bodyPr>
            <a:normAutofit/>
          </a:bodyPr>
          <a:lstStyle/>
          <a:p>
            <a:r>
              <a:rPr lang="en-GB" dirty="0" smtClean="0"/>
              <a:t>The 2007 Advisory Opinion of the ACHPR – </a:t>
            </a:r>
            <a:r>
              <a:rPr lang="en-GB" dirty="0" smtClean="0"/>
              <a:t>defined the </a:t>
            </a:r>
            <a:r>
              <a:rPr lang="en-GB" dirty="0" smtClean="0"/>
              <a:t>ancestral land </a:t>
            </a:r>
            <a:r>
              <a:rPr lang="en-GB" dirty="0" smtClean="0"/>
              <a:t>in reference to</a:t>
            </a:r>
            <a:endParaRPr lang="en-GB" dirty="0" smtClean="0"/>
          </a:p>
          <a:p>
            <a:endParaRPr lang="en-GB" dirty="0" smtClean="0"/>
          </a:p>
          <a:p>
            <a:pPr lvl="1"/>
            <a:r>
              <a:rPr lang="en-GB" dirty="0" smtClean="0"/>
              <a:t>“a special attachment to and use of their traditional </a:t>
            </a:r>
            <a:r>
              <a:rPr lang="en-GB" dirty="0" smtClean="0"/>
              <a:t>land </a:t>
            </a:r>
            <a:r>
              <a:rPr lang="en-GB" dirty="0" smtClean="0"/>
              <a:t>and territory have a fundamental importance for their collective and physical and cultural survival as people.</a:t>
            </a:r>
            <a:endParaRPr lang="en-GB" dirty="0"/>
          </a:p>
        </p:txBody>
      </p:sp>
    </p:spTree>
    <p:extLst>
      <p:ext uri="{BB962C8B-B14F-4D97-AF65-F5344CB8AC3E}">
        <p14:creationId xmlns:p14="http://schemas.microsoft.com/office/powerpoint/2010/main" val="2137553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1143000"/>
          </a:xfrm>
        </p:spPr>
        <p:txBody>
          <a:bodyPr>
            <a:normAutofit fontScale="90000"/>
          </a:bodyPr>
          <a:lstStyle/>
          <a:p>
            <a:r>
              <a:rPr lang="en-GB" dirty="0" smtClean="0"/>
              <a:t>Enduring Bequeathed Legacy 1: Perpetual Impoverishment</a:t>
            </a:r>
            <a:endParaRPr lang="en-GB" dirty="0"/>
          </a:p>
        </p:txBody>
      </p:sp>
      <p:sp>
        <p:nvSpPr>
          <p:cNvPr id="3" name="Content Placeholder 2"/>
          <p:cNvSpPr>
            <a:spLocks noGrp="1"/>
          </p:cNvSpPr>
          <p:nvPr>
            <p:ph idx="1"/>
          </p:nvPr>
        </p:nvSpPr>
        <p:spPr>
          <a:xfrm>
            <a:off x="251520" y="1600200"/>
            <a:ext cx="8712968" cy="4525963"/>
          </a:xfrm>
        </p:spPr>
        <p:txBody>
          <a:bodyPr>
            <a:normAutofit/>
          </a:bodyPr>
          <a:lstStyle/>
          <a:p>
            <a:r>
              <a:rPr lang="en-GB" dirty="0" smtClean="0"/>
              <a:t>UNIN, 1985 – </a:t>
            </a:r>
          </a:p>
          <a:p>
            <a:pPr lvl="1"/>
            <a:r>
              <a:rPr lang="en-GB" dirty="0" smtClean="0"/>
              <a:t>The denial of the African of his/her property rights and other related aspirations of the black people for the equitable access to fertile land and good pasture, </a:t>
            </a:r>
            <a:r>
              <a:rPr lang="en-GB" dirty="0" smtClean="0"/>
              <a:t>have resulted </a:t>
            </a:r>
            <a:r>
              <a:rPr lang="en-GB" dirty="0" smtClean="0"/>
              <a:t>in </a:t>
            </a:r>
            <a:r>
              <a:rPr lang="en-GB" dirty="0" smtClean="0"/>
              <a:t>their </a:t>
            </a:r>
            <a:r>
              <a:rPr lang="en-GB" dirty="0" smtClean="0"/>
              <a:t>perpetual </a:t>
            </a:r>
            <a:r>
              <a:rPr lang="en-GB" dirty="0" smtClean="0"/>
              <a:t>impoverishment.</a:t>
            </a:r>
            <a:endParaRPr lang="en-GB" dirty="0" smtClean="0"/>
          </a:p>
        </p:txBody>
      </p:sp>
    </p:spTree>
    <p:extLst>
      <p:ext uri="{BB962C8B-B14F-4D97-AF65-F5344CB8AC3E}">
        <p14:creationId xmlns:p14="http://schemas.microsoft.com/office/powerpoint/2010/main" val="2800732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fontScale="90000"/>
          </a:bodyPr>
          <a:lstStyle/>
          <a:p>
            <a:r>
              <a:rPr lang="en-GB" dirty="0" smtClean="0"/>
              <a:t>Enduring Bequeathed Legacy 2: Income and Wealth Inequalities </a:t>
            </a:r>
            <a:endParaRPr lang="en-GB" dirty="0"/>
          </a:p>
        </p:txBody>
      </p:sp>
      <p:sp>
        <p:nvSpPr>
          <p:cNvPr id="3" name="Content Placeholder 2"/>
          <p:cNvSpPr>
            <a:spLocks noGrp="1"/>
          </p:cNvSpPr>
          <p:nvPr>
            <p:ph idx="1"/>
          </p:nvPr>
        </p:nvSpPr>
        <p:spPr/>
        <p:txBody>
          <a:bodyPr/>
          <a:lstStyle/>
          <a:p>
            <a:r>
              <a:rPr lang="en-GB" dirty="0" err="1" smtClean="0"/>
              <a:t>Tapscott</a:t>
            </a:r>
            <a:r>
              <a:rPr lang="en-GB" dirty="0" smtClean="0"/>
              <a:t>, 1993 – </a:t>
            </a:r>
          </a:p>
          <a:p>
            <a:pPr lvl="1"/>
            <a:r>
              <a:rPr lang="en-GB" dirty="0" smtClean="0"/>
              <a:t>The private ownership by some 4,045 white commercial farmers of some 45 per cent of the total land area and 74 per cent  of the potentially arable land, became a major factor in determining inequality of income and wealth</a:t>
            </a:r>
          </a:p>
          <a:p>
            <a:endParaRPr lang="en-GB" dirty="0"/>
          </a:p>
        </p:txBody>
      </p:sp>
    </p:spTree>
    <p:extLst>
      <p:ext uri="{BB962C8B-B14F-4D97-AF65-F5344CB8AC3E}">
        <p14:creationId xmlns:p14="http://schemas.microsoft.com/office/powerpoint/2010/main" val="1220481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Enduring Bequeathed Legacy 3: Over – concentrated Land Ownership </a:t>
            </a:r>
            <a:endParaRPr lang="en-GB" dirty="0"/>
          </a:p>
        </p:txBody>
      </p:sp>
      <p:sp>
        <p:nvSpPr>
          <p:cNvPr id="3" name="Content Placeholder 2"/>
          <p:cNvSpPr>
            <a:spLocks noGrp="1"/>
          </p:cNvSpPr>
          <p:nvPr>
            <p:ph sz="half" idx="1"/>
          </p:nvPr>
        </p:nvSpPr>
        <p:spPr>
          <a:xfrm>
            <a:off x="179512" y="1600200"/>
            <a:ext cx="3888432" cy="4925144"/>
          </a:xfrm>
        </p:spPr>
        <p:txBody>
          <a:bodyPr>
            <a:normAutofit fontScale="62500" lnSpcReduction="20000"/>
          </a:bodyPr>
          <a:lstStyle/>
          <a:p>
            <a:r>
              <a:rPr lang="en-GB" dirty="0" smtClean="0"/>
              <a:t>A 1976 study cited in the UNIN (1985) </a:t>
            </a:r>
          </a:p>
          <a:p>
            <a:pPr lvl="1"/>
            <a:r>
              <a:rPr lang="en-GB" dirty="0"/>
              <a:t>Absentee landlords48% of commercial farms were owned by, who visited it at intervals, while leaving the day to day operations and management in the hands of white local supervisors.</a:t>
            </a:r>
          </a:p>
          <a:p>
            <a:pPr marL="457200" lvl="1" indent="0">
              <a:buNone/>
            </a:pPr>
            <a:r>
              <a:rPr lang="en-GB" dirty="0"/>
              <a:t> </a:t>
            </a:r>
          </a:p>
          <a:p>
            <a:pPr lvl="1"/>
            <a:r>
              <a:rPr lang="en-GB" dirty="0"/>
              <a:t>The over-concentrated agricultural land ownership structure, estimated at close to 40% of the commercial farms in the eastern cattle rearing district of Gobabis were owned by 16% of the area’s farmers in the early 1970’s.</a:t>
            </a:r>
          </a:p>
          <a:p>
            <a:endParaRPr lang="en-GB" dirty="0" smtClean="0"/>
          </a:p>
          <a:p>
            <a:r>
              <a:rPr lang="en-GB" dirty="0" smtClean="0"/>
              <a:t>NSA (September 2018) – previously advantaged Namibian own 70% (or 27.8 million hectares) of freehold agricultural land, compared to only 16% (or 6.4. million hectares) by the previously disadvantaged</a:t>
            </a:r>
            <a:endParaRPr lang="en-GB" dirty="0"/>
          </a:p>
          <a:p>
            <a:endParaRPr lang="en-GB" dirty="0" smtClean="0"/>
          </a:p>
          <a:p>
            <a:pPr lvl="1"/>
            <a:endParaRPr lang="en-GB" dirty="0" smtClean="0"/>
          </a:p>
        </p:txBody>
      </p:sp>
      <p:pic>
        <p:nvPicPr>
          <p:cNvPr id="4099"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86538" y="1844823"/>
            <a:ext cx="5005942" cy="4881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4788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Enduring Bequeathed Legacy 4: Overcrowding and Overgrazing </a:t>
            </a:r>
            <a:endParaRPr lang="en-GB" dirty="0"/>
          </a:p>
        </p:txBody>
      </p:sp>
      <p:sp>
        <p:nvSpPr>
          <p:cNvPr id="3" name="Content Placeholder 2"/>
          <p:cNvSpPr>
            <a:spLocks noGrp="1"/>
          </p:cNvSpPr>
          <p:nvPr>
            <p:ph idx="1"/>
          </p:nvPr>
        </p:nvSpPr>
        <p:spPr>
          <a:xfrm>
            <a:off x="251520" y="1600200"/>
            <a:ext cx="8712968" cy="5069160"/>
          </a:xfrm>
        </p:spPr>
        <p:txBody>
          <a:bodyPr>
            <a:normAutofit fontScale="92500" lnSpcReduction="20000"/>
          </a:bodyPr>
          <a:lstStyle/>
          <a:p>
            <a:r>
              <a:rPr lang="en-GB" dirty="0" err="1" smtClean="0"/>
              <a:t>Uazuva</a:t>
            </a:r>
            <a:r>
              <a:rPr lang="en-GB" dirty="0" smtClean="0"/>
              <a:t> </a:t>
            </a:r>
            <a:r>
              <a:rPr lang="en-GB" dirty="0" err="1" smtClean="0"/>
              <a:t>Kaumbi</a:t>
            </a:r>
            <a:r>
              <a:rPr lang="en-GB" dirty="0" smtClean="0"/>
              <a:t> (2004)</a:t>
            </a:r>
          </a:p>
          <a:p>
            <a:pPr lvl="1"/>
            <a:r>
              <a:rPr lang="en-GB" dirty="0" smtClean="0"/>
              <a:t>The </a:t>
            </a:r>
            <a:r>
              <a:rPr lang="en-GB" dirty="0" err="1" smtClean="0"/>
              <a:t>Otjohorongo</a:t>
            </a:r>
            <a:r>
              <a:rPr lang="en-GB" dirty="0" smtClean="0"/>
              <a:t> Native Reserve came into existence when the South African colonial administration purchased 55 farms totalling 270 000 km² from its previous white owners. </a:t>
            </a:r>
          </a:p>
          <a:p>
            <a:pPr lvl="1"/>
            <a:endParaRPr lang="en-GB" dirty="0"/>
          </a:p>
          <a:p>
            <a:pPr lvl="1"/>
            <a:r>
              <a:rPr lang="en-GB" dirty="0" smtClean="0"/>
              <a:t>By the year 2000 this area was inhabited by close to 10 000 people, who jointly owned 11 769 herds of cattle, 58 201 goats and sheep, 2420 horses and donkey. </a:t>
            </a:r>
          </a:p>
          <a:p>
            <a:pPr lvl="1"/>
            <a:endParaRPr lang="en-GB" dirty="0"/>
          </a:p>
          <a:p>
            <a:pPr lvl="1"/>
            <a:r>
              <a:rPr lang="en-GB" dirty="0" smtClean="0"/>
              <a:t>This epitomizes the critical conditions of overcrowding and overgrazing, which has had not only a tremendously negative impact on the natural environment, but also on the livelihoods of its inhabitants. </a:t>
            </a:r>
            <a:endParaRPr lang="en-GB" dirty="0"/>
          </a:p>
        </p:txBody>
      </p:sp>
    </p:spTree>
    <p:extLst>
      <p:ext uri="{BB962C8B-B14F-4D97-AF65-F5344CB8AC3E}">
        <p14:creationId xmlns:p14="http://schemas.microsoft.com/office/powerpoint/2010/main" val="3263059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Ancestral Rights: Resolution 2 of the 1</a:t>
            </a:r>
            <a:r>
              <a:rPr lang="en-US" baseline="30000" dirty="0" smtClean="0"/>
              <a:t>ST</a:t>
            </a:r>
            <a:r>
              <a:rPr lang="en-US" dirty="0" smtClean="0"/>
              <a:t> National Land Conference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a:r>
            <a:r>
              <a:rPr lang="en-US" i="1" dirty="0" smtClean="0"/>
              <a:t>Before Namibia was colonized at the end of the 19</a:t>
            </a:r>
            <a:r>
              <a:rPr lang="en-US" i="1" baseline="30000" dirty="0" smtClean="0"/>
              <a:t>th</a:t>
            </a:r>
            <a:r>
              <a:rPr lang="en-US" i="1" dirty="0" smtClean="0"/>
              <a:t> century, the land boundaries between Namibian communities were not precisely demarcated and shifted frequently. The claims of different communities will inevitably overlap. During the colonial period, there have been large population movements and a mixing of previously distinct communities. The conference concludes that given the complexities in redressing ancestral land claims, restitution of such claims </a:t>
            </a:r>
            <a:r>
              <a:rPr lang="en-US" b="1" i="1" u="sng" dirty="0" smtClean="0"/>
              <a:t>in full </a:t>
            </a:r>
            <a:r>
              <a:rPr lang="en-US" i="1" dirty="0" smtClean="0"/>
              <a:t>is impossible</a:t>
            </a:r>
            <a:r>
              <a:rPr lang="en-US" dirty="0" smtClean="0"/>
              <a:t>” (OPM, 1991, pp. 23 – 24)</a:t>
            </a:r>
            <a:endParaRPr lang="en-US" dirty="0"/>
          </a:p>
        </p:txBody>
      </p:sp>
    </p:spTree>
    <p:extLst>
      <p:ext uri="{BB962C8B-B14F-4D97-AF65-F5344CB8AC3E}">
        <p14:creationId xmlns:p14="http://schemas.microsoft.com/office/powerpoint/2010/main" val="3493010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4406900"/>
            <a:ext cx="8136903" cy="1362075"/>
          </a:xfrm>
        </p:spPr>
        <p:txBody>
          <a:bodyPr/>
          <a:lstStyle/>
          <a:p>
            <a:r>
              <a:rPr lang="en-GB" dirty="0" err="1" smtClean="0"/>
              <a:t>SnAPSHORTS</a:t>
            </a:r>
            <a:r>
              <a:rPr lang="en-GB" dirty="0" smtClean="0"/>
              <a:t> </a:t>
            </a:r>
            <a:r>
              <a:rPr lang="en-GB" dirty="0" smtClean="0"/>
              <a:t>ON Concerns &amp; POTENTIAL constraints</a:t>
            </a:r>
            <a:endParaRPr lang="en-GB" dirty="0"/>
          </a:p>
        </p:txBody>
      </p:sp>
    </p:spTree>
    <p:extLst>
      <p:ext uri="{BB962C8B-B14F-4D97-AF65-F5344CB8AC3E}">
        <p14:creationId xmlns:p14="http://schemas.microsoft.com/office/powerpoint/2010/main" val="2515172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fontScale="90000"/>
          </a:bodyPr>
          <a:lstStyle/>
          <a:p>
            <a:r>
              <a:rPr lang="en-GB" dirty="0" smtClean="0"/>
              <a:t>Overlapping Boundaries and the Prospects for Conflicting Claims</a:t>
            </a:r>
            <a:br>
              <a:rPr lang="en-GB" dirty="0" smtClean="0"/>
            </a:br>
            <a:endParaRPr lang="en-GB" dirty="0"/>
          </a:p>
        </p:txBody>
      </p:sp>
      <p:sp>
        <p:nvSpPr>
          <p:cNvPr id="3" name="Content Placeholder 2"/>
          <p:cNvSpPr>
            <a:spLocks noGrp="1"/>
          </p:cNvSpPr>
          <p:nvPr>
            <p:ph idx="1"/>
          </p:nvPr>
        </p:nvSpPr>
        <p:spPr>
          <a:xfrm>
            <a:off x="467544" y="1556792"/>
            <a:ext cx="8229600" cy="4525963"/>
          </a:xfrm>
        </p:spPr>
        <p:txBody>
          <a:bodyPr/>
          <a:lstStyle/>
          <a:p>
            <a:r>
              <a:rPr lang="en-GB" dirty="0" smtClean="0"/>
              <a:t>Look into the establishment of a Ancestral Land Tribunal, as recommended in the NANGOF Consultation Findings on Agricultural Land (September 2018).</a:t>
            </a:r>
            <a:endParaRPr lang="en-GB" dirty="0"/>
          </a:p>
        </p:txBody>
      </p:sp>
    </p:spTree>
    <p:extLst>
      <p:ext uri="{BB962C8B-B14F-4D97-AF65-F5344CB8AC3E}">
        <p14:creationId xmlns:p14="http://schemas.microsoft.com/office/powerpoint/2010/main" val="3358681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lstStyle/>
          <a:p>
            <a:r>
              <a:rPr lang="en-GB" dirty="0" smtClean="0"/>
              <a:t>Fear of </a:t>
            </a:r>
            <a:r>
              <a:rPr lang="en-GB" dirty="0" err="1" smtClean="0"/>
              <a:t>Bantustanization</a:t>
            </a:r>
            <a:endParaRPr lang="en-GB" dirty="0"/>
          </a:p>
        </p:txBody>
      </p:sp>
      <p:sp>
        <p:nvSpPr>
          <p:cNvPr id="3" name="Content Placeholder 2"/>
          <p:cNvSpPr>
            <a:spLocks noGrp="1"/>
          </p:cNvSpPr>
          <p:nvPr>
            <p:ph idx="1"/>
          </p:nvPr>
        </p:nvSpPr>
        <p:spPr>
          <a:xfrm>
            <a:off x="179512" y="1600200"/>
            <a:ext cx="8784976" cy="4853136"/>
          </a:xfrm>
        </p:spPr>
        <p:txBody>
          <a:bodyPr>
            <a:normAutofit fontScale="92500" lnSpcReduction="20000"/>
          </a:bodyPr>
          <a:lstStyle/>
          <a:p>
            <a:r>
              <a:rPr lang="en-GB" dirty="0" smtClean="0"/>
              <a:t>The assertion of customary authority and power of ethnically based traditional authorities over land - Article 1(1) unitary state provision. </a:t>
            </a:r>
          </a:p>
          <a:p>
            <a:pPr lvl="2"/>
            <a:endParaRPr lang="en-GB" dirty="0" smtClean="0"/>
          </a:p>
          <a:p>
            <a:pPr lvl="2"/>
            <a:r>
              <a:rPr lang="en-GB" dirty="0" smtClean="0"/>
              <a:t>Unlike Rwanda, the Namibian Constitution makes provision for the Council of Traditional </a:t>
            </a:r>
          </a:p>
          <a:p>
            <a:pPr lvl="2"/>
            <a:endParaRPr lang="en-GB" dirty="0" smtClean="0"/>
          </a:p>
          <a:p>
            <a:pPr lvl="2"/>
            <a:r>
              <a:rPr lang="en-GB" dirty="0" smtClean="0"/>
              <a:t>There are also a number of legislation within the context of which the issue of the ancestral land rights could be dealt with</a:t>
            </a:r>
          </a:p>
          <a:p>
            <a:pPr lvl="3"/>
            <a:r>
              <a:rPr lang="en-GB" dirty="0" smtClean="0"/>
              <a:t>Council of Traditional Leaders Act (Act No. of 1997)</a:t>
            </a:r>
          </a:p>
          <a:p>
            <a:pPr lvl="3"/>
            <a:r>
              <a:rPr lang="en-GB" dirty="0" smtClean="0"/>
              <a:t>Traditional Authorities Act (Act No. 2000)</a:t>
            </a:r>
          </a:p>
          <a:p>
            <a:pPr lvl="3"/>
            <a:r>
              <a:rPr lang="en-GB" dirty="0" smtClean="0"/>
              <a:t>Communal Land Act (Act No. 5 of 2002)</a:t>
            </a:r>
          </a:p>
          <a:p>
            <a:pPr lvl="3"/>
            <a:r>
              <a:rPr lang="en-GB" dirty="0" smtClean="0"/>
              <a:t>Community Court Act (Act No. 10 of 2003)</a:t>
            </a:r>
          </a:p>
          <a:p>
            <a:pPr lvl="2"/>
            <a:r>
              <a:rPr lang="en-GB" dirty="0" smtClean="0"/>
              <a:t>  </a:t>
            </a:r>
          </a:p>
          <a:p>
            <a:pPr lvl="1"/>
            <a:endParaRPr lang="en-GB" dirty="0" smtClean="0"/>
          </a:p>
          <a:p>
            <a:endParaRPr lang="en-GB" dirty="0" smtClean="0"/>
          </a:p>
          <a:p>
            <a:endParaRPr lang="en-GB" dirty="0" smtClean="0"/>
          </a:p>
          <a:p>
            <a:pPr lvl="1"/>
            <a:endParaRPr lang="en-GB" dirty="0"/>
          </a:p>
        </p:txBody>
      </p:sp>
    </p:spTree>
    <p:extLst>
      <p:ext uri="{BB962C8B-B14F-4D97-AF65-F5344CB8AC3E}">
        <p14:creationId xmlns:p14="http://schemas.microsoft.com/office/powerpoint/2010/main" val="1103603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smtClean="0"/>
              <a:t>Concerns of extra – Territoriality</a:t>
            </a:r>
            <a:endParaRPr lang="en-GB" dirty="0"/>
          </a:p>
        </p:txBody>
      </p:sp>
      <p:sp>
        <p:nvSpPr>
          <p:cNvPr id="8" name="Content Placeholder 7"/>
          <p:cNvSpPr>
            <a:spLocks noGrp="1"/>
          </p:cNvSpPr>
          <p:nvPr>
            <p:ph idx="1"/>
          </p:nvPr>
        </p:nvSpPr>
        <p:spPr>
          <a:xfrm>
            <a:off x="251520" y="1268760"/>
            <a:ext cx="8712968" cy="5328592"/>
          </a:xfrm>
        </p:spPr>
        <p:txBody>
          <a:bodyPr>
            <a:normAutofit lnSpcReduction="10000"/>
          </a:bodyPr>
          <a:lstStyle/>
          <a:p>
            <a:r>
              <a:rPr lang="en-GB" dirty="0" smtClean="0"/>
              <a:t>ACHPR Advisory Opinion provide scope for dealing with this challenge – </a:t>
            </a:r>
          </a:p>
          <a:p>
            <a:pPr lvl="2"/>
            <a:r>
              <a:rPr lang="en-GB" dirty="0" smtClean="0"/>
              <a:t>Recognise that “</a:t>
            </a:r>
            <a:r>
              <a:rPr lang="en-GB" i="1" dirty="0" smtClean="0"/>
              <a:t>trans – national identification of indigenous communities is an African reality for several of the socio – ethnic groups living on our Continent and which co – habit in perfect harmony with the principles of territorial integrity and national unity</a:t>
            </a:r>
            <a:r>
              <a:rPr lang="en-GB" dirty="0" smtClean="0"/>
              <a:t>”</a:t>
            </a:r>
          </a:p>
          <a:p>
            <a:pPr lvl="2"/>
            <a:endParaRPr lang="en-GB" dirty="0" smtClean="0"/>
          </a:p>
          <a:p>
            <a:pPr lvl="2"/>
            <a:r>
              <a:rPr lang="en-GB" dirty="0" smtClean="0"/>
              <a:t>Ancestral land rights should be “…</a:t>
            </a:r>
            <a:r>
              <a:rPr lang="en-GB" i="1" dirty="0" smtClean="0"/>
              <a:t>within the context of a strict respect for sovereignty, the inviolability of borders acquired at independence of the member states and respect for their territorial integrity … in conformity with the principles and value enshrine in the Constitutive Act of the AU…and the UN Charter</a:t>
            </a:r>
            <a:r>
              <a:rPr lang="en-GB" dirty="0" smtClean="0"/>
              <a:t>”. </a:t>
            </a:r>
          </a:p>
          <a:p>
            <a:pPr lvl="2"/>
            <a:endParaRPr lang="en-GB" dirty="0" smtClean="0"/>
          </a:p>
        </p:txBody>
      </p:sp>
    </p:spTree>
    <p:extLst>
      <p:ext uri="{BB962C8B-B14F-4D97-AF65-F5344CB8AC3E}">
        <p14:creationId xmlns:p14="http://schemas.microsoft.com/office/powerpoint/2010/main" val="3543720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Compatibility with Articles 10</a:t>
            </a:r>
            <a:endParaRPr lang="en-GB" dirty="0"/>
          </a:p>
        </p:txBody>
      </p:sp>
      <p:sp>
        <p:nvSpPr>
          <p:cNvPr id="7" name="Text Placeholder 6"/>
          <p:cNvSpPr>
            <a:spLocks noGrp="1"/>
          </p:cNvSpPr>
          <p:nvPr>
            <p:ph type="body" idx="1"/>
          </p:nvPr>
        </p:nvSpPr>
        <p:spPr>
          <a:xfrm>
            <a:off x="251520" y="1700808"/>
            <a:ext cx="4464496" cy="3960440"/>
          </a:xfrm>
        </p:spPr>
        <p:txBody>
          <a:bodyPr>
            <a:normAutofit/>
          </a:bodyPr>
          <a:lstStyle/>
          <a:p>
            <a:pPr marL="342900" indent="-342900">
              <a:buFont typeface="Arial" panose="020B0604020202020204" pitchFamily="34" charset="0"/>
              <a:buChar char="•"/>
            </a:pPr>
            <a:r>
              <a:rPr lang="en-GB" dirty="0"/>
              <a:t>Article 23 (2)</a:t>
            </a:r>
          </a:p>
          <a:p>
            <a:pPr marL="342900" indent="-342900">
              <a:buFont typeface="Arial" panose="020B0604020202020204" pitchFamily="34" charset="0"/>
              <a:buChar char="•"/>
            </a:pPr>
            <a:r>
              <a:rPr lang="en-GB" dirty="0" smtClean="0"/>
              <a:t>All </a:t>
            </a:r>
            <a:r>
              <a:rPr lang="en-GB" dirty="0" smtClean="0"/>
              <a:t>people shall be equal before the law</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No person shall be discriminated against on the grounds of sex, race, colour, ethnic origin, religion, creed or social or economic status</a:t>
            </a:r>
          </a:p>
          <a:p>
            <a:pPr marL="342900" indent="-342900">
              <a:buFont typeface="Arial" panose="020B0604020202020204" pitchFamily="34" charset="0"/>
              <a:buChar char="•"/>
            </a:pPr>
            <a:endParaRPr lang="en-GB" dirty="0"/>
          </a:p>
        </p:txBody>
      </p:sp>
      <p:sp>
        <p:nvSpPr>
          <p:cNvPr id="3" name="Content Placeholder 2"/>
          <p:cNvSpPr>
            <a:spLocks noGrp="1"/>
          </p:cNvSpPr>
          <p:nvPr>
            <p:ph sz="half" idx="2"/>
          </p:nvPr>
        </p:nvSpPr>
        <p:spPr/>
        <p:txBody>
          <a:bodyPr/>
          <a:lstStyle/>
          <a:p>
            <a:pPr marL="0" indent="0">
              <a:buNone/>
            </a:pPr>
            <a:r>
              <a:rPr lang="en-GB" dirty="0" smtClean="0"/>
              <a:t> </a:t>
            </a:r>
            <a:r>
              <a:rPr lang="en-GB" dirty="0" smtClean="0"/>
              <a:t>	</a:t>
            </a:r>
            <a:endParaRPr lang="en-GB" dirty="0"/>
          </a:p>
        </p:txBody>
      </p:sp>
      <p:sp>
        <p:nvSpPr>
          <p:cNvPr id="8" name="Text Placeholder 7"/>
          <p:cNvSpPr>
            <a:spLocks noGrp="1"/>
          </p:cNvSpPr>
          <p:nvPr>
            <p:ph type="body" sz="quarter" idx="3"/>
          </p:nvPr>
        </p:nvSpPr>
        <p:spPr>
          <a:xfrm>
            <a:off x="4860032" y="1484784"/>
            <a:ext cx="4041775" cy="5040560"/>
          </a:xfrm>
        </p:spPr>
        <p:txBody>
          <a:bodyPr>
            <a:normAutofit/>
          </a:bodyPr>
          <a:lstStyle/>
          <a:p>
            <a:pPr marL="342900" indent="-342900">
              <a:buFont typeface="Arial" panose="020B0604020202020204" pitchFamily="34" charset="0"/>
              <a:buChar char="•"/>
            </a:pPr>
            <a:r>
              <a:rPr lang="en-GB" dirty="0" smtClean="0"/>
              <a:t>Article </a:t>
            </a:r>
            <a:r>
              <a:rPr lang="en-GB" dirty="0" smtClean="0"/>
              <a:t>19 – “</a:t>
            </a:r>
            <a:r>
              <a:rPr lang="en-GB" b="0" dirty="0" smtClean="0"/>
              <a:t>Every person shall be entitle to enjoy, practice, profess, maintain and promote any culture, language, tradition or religion subject to the terms of this Constitution and further subject to the condition that the rights protected by this Article do not impinge upon the right of others or the national interest</a:t>
            </a:r>
            <a:r>
              <a:rPr lang="en-GB" dirty="0" smtClean="0"/>
              <a:t>”</a:t>
            </a:r>
            <a:endParaRPr lang="en-GB" dirty="0"/>
          </a:p>
        </p:txBody>
      </p:sp>
    </p:spTree>
    <p:extLst>
      <p:ext uri="{BB962C8B-B14F-4D97-AF65-F5344CB8AC3E}">
        <p14:creationId xmlns:p14="http://schemas.microsoft.com/office/powerpoint/2010/main" val="612610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1143000"/>
          </a:xfrm>
        </p:spPr>
        <p:txBody>
          <a:bodyPr>
            <a:normAutofit fontScale="90000"/>
          </a:bodyPr>
          <a:lstStyle/>
          <a:p>
            <a:r>
              <a:rPr lang="en-GB" dirty="0" smtClean="0"/>
              <a:t>Who should be considered indigenous?</a:t>
            </a:r>
            <a:endParaRPr lang="en-GB" dirty="0"/>
          </a:p>
        </p:txBody>
      </p:sp>
      <p:sp>
        <p:nvSpPr>
          <p:cNvPr id="3" name="Content Placeholder 2"/>
          <p:cNvSpPr>
            <a:spLocks noGrp="1"/>
          </p:cNvSpPr>
          <p:nvPr>
            <p:ph idx="1"/>
          </p:nvPr>
        </p:nvSpPr>
        <p:spPr>
          <a:xfrm>
            <a:off x="179512" y="1600200"/>
            <a:ext cx="8856984" cy="4997152"/>
          </a:xfrm>
        </p:spPr>
        <p:txBody>
          <a:bodyPr>
            <a:normAutofit lnSpcReduction="10000"/>
          </a:bodyPr>
          <a:lstStyle/>
          <a:p>
            <a:r>
              <a:rPr lang="en-GB" dirty="0" smtClean="0"/>
              <a:t>The ACHPR Advisory Opinion:</a:t>
            </a:r>
          </a:p>
          <a:p>
            <a:pPr marL="457200" lvl="1" indent="0">
              <a:buNone/>
            </a:pPr>
            <a:endParaRPr lang="en-GB" dirty="0"/>
          </a:p>
          <a:p>
            <a:pPr marL="457200" lvl="1" indent="0">
              <a:buNone/>
            </a:pPr>
            <a:r>
              <a:rPr lang="en-GB" dirty="0" smtClean="0"/>
              <a:t>“</a:t>
            </a:r>
            <a:r>
              <a:rPr lang="en-GB" i="1" dirty="0" smtClean="0"/>
              <a:t>in Africa, the term indigenous populations does not mean first inhabitant, in reference to aboriginality as opposed to non – African communities or those having come from elsewhere. This peculiarity, distinguishes Africa from the other Continents where native communities have been almost annihilated by non – native populations. Therefore, the ACHPR considered that any African can legitimately consider him/herself as indigene to the Continent</a:t>
            </a:r>
            <a:r>
              <a:rPr lang="en-GB" dirty="0" smtClean="0"/>
              <a:t>”</a:t>
            </a:r>
            <a:endParaRPr lang="en-GB" dirty="0"/>
          </a:p>
        </p:txBody>
      </p:sp>
    </p:spTree>
    <p:extLst>
      <p:ext uri="{BB962C8B-B14F-4D97-AF65-F5344CB8AC3E}">
        <p14:creationId xmlns:p14="http://schemas.microsoft.com/office/powerpoint/2010/main" val="259731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Compatibility with Articles 10</a:t>
            </a:r>
            <a:endParaRPr lang="en-GB" dirty="0"/>
          </a:p>
        </p:txBody>
      </p:sp>
      <p:sp>
        <p:nvSpPr>
          <p:cNvPr id="4" name="Content Placeholder 3"/>
          <p:cNvSpPr>
            <a:spLocks noGrp="1"/>
          </p:cNvSpPr>
          <p:nvPr>
            <p:ph sz="half" idx="2"/>
          </p:nvPr>
        </p:nvSpPr>
        <p:spPr>
          <a:xfrm>
            <a:off x="323528" y="1484784"/>
            <a:ext cx="4040188" cy="4896544"/>
          </a:xfrm>
        </p:spPr>
        <p:txBody>
          <a:bodyPr>
            <a:normAutofit lnSpcReduction="10000"/>
          </a:bodyPr>
          <a:lstStyle/>
          <a:p>
            <a:r>
              <a:rPr lang="en-GB" dirty="0" smtClean="0"/>
              <a:t>Based on ACHPR </a:t>
            </a:r>
            <a:r>
              <a:rPr lang="en-GB" dirty="0" smtClean="0"/>
              <a:t>Advisory Opinion </a:t>
            </a:r>
            <a:r>
              <a:rPr lang="en-GB" dirty="0" smtClean="0"/>
              <a:t>the concept of ancestral land rights</a:t>
            </a:r>
            <a:endParaRPr lang="en-GB" dirty="0" smtClean="0"/>
          </a:p>
          <a:p>
            <a:pPr lvl="1"/>
            <a:r>
              <a:rPr lang="en-GB" dirty="0" smtClean="0"/>
              <a:t>“…is </a:t>
            </a:r>
            <a:r>
              <a:rPr lang="en-GB" dirty="0" smtClean="0"/>
              <a:t>not aimed at protecting the rights of a certain category of citizens over and above others. This notion does not also create a hierarchy between national communities, but rather tries to guarantee the equal enjoyment of rights and freedoms on behalf of groups, which have been historically </a:t>
            </a:r>
            <a:r>
              <a:rPr lang="en-GB" dirty="0" smtClean="0"/>
              <a:t>marginalized.</a:t>
            </a:r>
            <a:endParaRPr lang="en-GB" dirty="0"/>
          </a:p>
        </p:txBody>
      </p:sp>
      <p:sp>
        <p:nvSpPr>
          <p:cNvPr id="6" name="Content Placeholder 5"/>
          <p:cNvSpPr>
            <a:spLocks noGrp="1"/>
          </p:cNvSpPr>
          <p:nvPr>
            <p:ph sz="quarter" idx="4"/>
          </p:nvPr>
        </p:nvSpPr>
        <p:spPr>
          <a:xfrm>
            <a:off x="4645025" y="1628800"/>
            <a:ext cx="4041775" cy="4497363"/>
          </a:xfrm>
        </p:spPr>
        <p:txBody>
          <a:bodyPr/>
          <a:lstStyle/>
          <a:p>
            <a:r>
              <a:rPr lang="en-GB" dirty="0"/>
              <a:t>Karl Emil </a:t>
            </a:r>
            <a:r>
              <a:rPr lang="en-GB" dirty="0" err="1" smtClean="0"/>
              <a:t>Liljeblad</a:t>
            </a:r>
            <a:r>
              <a:rPr lang="en-GB" dirty="0" smtClean="0"/>
              <a:t> – a Finnish missionary - at the times of early settlement, the ownership of land by clans was largely limited to places where clan members erected their homestead, and by the extent of the land they were able to cultivate and/or graze their animals.</a:t>
            </a:r>
            <a:endParaRPr lang="en-GB" dirty="0"/>
          </a:p>
        </p:txBody>
      </p:sp>
    </p:spTree>
    <p:extLst>
      <p:ext uri="{BB962C8B-B14F-4D97-AF65-F5344CB8AC3E}">
        <p14:creationId xmlns:p14="http://schemas.microsoft.com/office/powerpoint/2010/main" val="97995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b="1" dirty="0" smtClean="0"/>
              <a:t>Some Constitutionally viable options could be:</a:t>
            </a:r>
            <a:endParaRPr lang="en-GB" b="1" dirty="0"/>
          </a:p>
        </p:txBody>
      </p:sp>
      <p:sp>
        <p:nvSpPr>
          <p:cNvPr id="8" name="Content Placeholder 7"/>
          <p:cNvSpPr>
            <a:spLocks noGrp="1"/>
          </p:cNvSpPr>
          <p:nvPr>
            <p:ph idx="1"/>
          </p:nvPr>
        </p:nvSpPr>
        <p:spPr>
          <a:xfrm>
            <a:off x="251520" y="1600200"/>
            <a:ext cx="8784976" cy="4525963"/>
          </a:xfrm>
        </p:spPr>
        <p:txBody>
          <a:bodyPr>
            <a:normAutofit lnSpcReduction="10000"/>
          </a:bodyPr>
          <a:lstStyle/>
          <a:p>
            <a:r>
              <a:rPr lang="en-GB" dirty="0" smtClean="0"/>
              <a:t>Based on Resolution </a:t>
            </a:r>
            <a:r>
              <a:rPr lang="en-GB" dirty="0" smtClean="0"/>
              <a:t>of the 1</a:t>
            </a:r>
            <a:r>
              <a:rPr lang="en-GB" baseline="30000" dirty="0" smtClean="0"/>
              <a:t>st</a:t>
            </a:r>
            <a:r>
              <a:rPr lang="en-GB" dirty="0" smtClean="0"/>
              <a:t> National Land Conference</a:t>
            </a:r>
          </a:p>
          <a:p>
            <a:endParaRPr lang="en-GB" dirty="0" smtClean="0"/>
          </a:p>
          <a:p>
            <a:pPr lvl="1"/>
            <a:r>
              <a:rPr lang="en-GB" dirty="0" smtClean="0"/>
              <a:t>Expanding the target groups stated in NRP (July 2001) </a:t>
            </a:r>
          </a:p>
          <a:p>
            <a:endParaRPr lang="en-GB" dirty="0" smtClean="0"/>
          </a:p>
          <a:p>
            <a:pPr lvl="1"/>
            <a:r>
              <a:rPr lang="en-GB" dirty="0" smtClean="0"/>
              <a:t>Stand – alone Ancestral Land Restitution Programme similar to that in South </a:t>
            </a:r>
            <a:r>
              <a:rPr lang="en-GB" dirty="0" smtClean="0"/>
              <a:t>Africa.</a:t>
            </a:r>
          </a:p>
          <a:p>
            <a:pPr lvl="1"/>
            <a:endParaRPr lang="en-GB" dirty="0" smtClean="0"/>
          </a:p>
          <a:p>
            <a:pPr lvl="1"/>
            <a:r>
              <a:rPr lang="en-GB" dirty="0" smtClean="0"/>
              <a:t>Measures of Restoration rather than restitution.</a:t>
            </a:r>
            <a:endParaRPr lang="en-GB" dirty="0" smtClean="0"/>
          </a:p>
          <a:p>
            <a:endParaRPr lang="en-GB" dirty="0"/>
          </a:p>
        </p:txBody>
      </p:sp>
    </p:spTree>
    <p:extLst>
      <p:ext uri="{BB962C8B-B14F-4D97-AF65-F5344CB8AC3E}">
        <p14:creationId xmlns:p14="http://schemas.microsoft.com/office/powerpoint/2010/main" val="1127281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Conclusion</a:t>
            </a:r>
            <a:endParaRPr lang="en-GB" dirty="0"/>
          </a:p>
        </p:txBody>
      </p:sp>
      <p:sp>
        <p:nvSpPr>
          <p:cNvPr id="8" name="Content Placeholder 7"/>
          <p:cNvSpPr>
            <a:spLocks noGrp="1"/>
          </p:cNvSpPr>
          <p:nvPr>
            <p:ph idx="1"/>
          </p:nvPr>
        </p:nvSpPr>
        <p:spPr/>
        <p:txBody>
          <a:bodyPr>
            <a:normAutofit lnSpcReduction="10000"/>
          </a:bodyPr>
          <a:lstStyle/>
          <a:p>
            <a:r>
              <a:rPr lang="en-GB" dirty="0" smtClean="0"/>
              <a:t>The limitations in the current land reform policy and programmatic scope cannot and should not be used as excuses for stifling the innovative ideas for re – designing the existing political and legal policy framework. </a:t>
            </a:r>
            <a:endParaRPr lang="en-GB" dirty="0" smtClean="0"/>
          </a:p>
          <a:p>
            <a:endParaRPr lang="en-GB" dirty="0"/>
          </a:p>
          <a:p>
            <a:r>
              <a:rPr lang="en-GB" dirty="0" smtClean="0"/>
              <a:t>Failure to build on Resolution 2 of the 1</a:t>
            </a:r>
            <a:r>
              <a:rPr lang="en-GB" baseline="30000" dirty="0" smtClean="0"/>
              <a:t>st</a:t>
            </a:r>
            <a:r>
              <a:rPr lang="en-GB" dirty="0" smtClean="0"/>
              <a:t> National Land Conference, would not be due to impracticability, but lack of political will. </a:t>
            </a:r>
            <a:endParaRPr lang="en-GB" dirty="0"/>
          </a:p>
        </p:txBody>
      </p:sp>
    </p:spTree>
    <p:extLst>
      <p:ext uri="{BB962C8B-B14F-4D97-AF65-F5344CB8AC3E}">
        <p14:creationId xmlns:p14="http://schemas.microsoft.com/office/powerpoint/2010/main" val="2434325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8229600" cy="1143000"/>
          </a:xfrm>
        </p:spPr>
        <p:txBody>
          <a:bodyPr>
            <a:normAutofit fontScale="90000"/>
          </a:bodyPr>
          <a:lstStyle/>
          <a:p>
            <a:r>
              <a:rPr lang="en-GB" dirty="0"/>
              <a:t>THANK YOU VERY MUCH FOR THE AUDIENCE</a:t>
            </a:r>
            <a:br>
              <a:rPr lang="en-GB" dirty="0"/>
            </a:br>
            <a:endParaRPr lang="en-GB" dirty="0"/>
          </a:p>
        </p:txBody>
      </p:sp>
    </p:spTree>
    <p:extLst>
      <p:ext uri="{BB962C8B-B14F-4D97-AF65-F5344CB8AC3E}">
        <p14:creationId xmlns:p14="http://schemas.microsoft.com/office/powerpoint/2010/main" val="3642338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fontScale="90000"/>
          </a:bodyPr>
          <a:lstStyle/>
          <a:p>
            <a:r>
              <a:rPr lang="en-GB" dirty="0" smtClean="0"/>
              <a:t>Processes &amp; Experiences of Colonization </a:t>
            </a:r>
            <a:endParaRPr lang="en-GB" dirty="0"/>
          </a:p>
        </p:txBody>
      </p:sp>
      <p:sp>
        <p:nvSpPr>
          <p:cNvPr id="3" name="Content Placeholder 2"/>
          <p:cNvSpPr>
            <a:spLocks noGrp="1"/>
          </p:cNvSpPr>
          <p:nvPr>
            <p:ph idx="1"/>
          </p:nvPr>
        </p:nvSpPr>
        <p:spPr>
          <a:xfrm>
            <a:off x="179512" y="1600200"/>
            <a:ext cx="8784976" cy="5069160"/>
          </a:xfrm>
        </p:spPr>
        <p:txBody>
          <a:bodyPr>
            <a:normAutofit fontScale="92500" lnSpcReduction="10000"/>
          </a:bodyPr>
          <a:lstStyle/>
          <a:p>
            <a:r>
              <a:rPr lang="en-GB" dirty="0" smtClean="0"/>
              <a:t>As process was the invasion, conquest and direct administration of the territories, peoples and communities by European colonial powers.</a:t>
            </a:r>
          </a:p>
          <a:p>
            <a:endParaRPr lang="en-GB" dirty="0" smtClean="0"/>
          </a:p>
          <a:p>
            <a:r>
              <a:rPr lang="en-GB" dirty="0" smtClean="0"/>
              <a:t>A generic term subsuming a vast variety of historical situations, experiences and legacies both between and within colonies </a:t>
            </a:r>
          </a:p>
          <a:p>
            <a:pPr lvl="1"/>
            <a:r>
              <a:rPr lang="en-GB" dirty="0" smtClean="0"/>
              <a:t>indirect rule – coined by Lord </a:t>
            </a:r>
            <a:r>
              <a:rPr lang="en-GB" dirty="0" err="1" smtClean="0"/>
              <a:t>Lugard</a:t>
            </a:r>
            <a:r>
              <a:rPr lang="en-GB" dirty="0" smtClean="0"/>
              <a:t> – the </a:t>
            </a:r>
            <a:r>
              <a:rPr lang="en-US" dirty="0" smtClean="0"/>
              <a:t>British </a:t>
            </a:r>
            <a:r>
              <a:rPr lang="en-US" dirty="0"/>
              <a:t>soldier, mercenary, explorer of Africa and colonial administrator</a:t>
            </a:r>
            <a:endParaRPr lang="en-GB" dirty="0" smtClean="0"/>
          </a:p>
          <a:p>
            <a:pPr lvl="1"/>
            <a:r>
              <a:rPr lang="en-GB" dirty="0" smtClean="0"/>
              <a:t>Direct rule</a:t>
            </a:r>
          </a:p>
          <a:p>
            <a:pPr lvl="1"/>
            <a:r>
              <a:rPr lang="en-GB" dirty="0" smtClean="0"/>
              <a:t>Settler colonialism </a:t>
            </a:r>
            <a:endParaRPr lang="en-GB" dirty="0"/>
          </a:p>
        </p:txBody>
      </p:sp>
    </p:spTree>
    <p:extLst>
      <p:ext uri="{BB962C8B-B14F-4D97-AF65-F5344CB8AC3E}">
        <p14:creationId xmlns:p14="http://schemas.microsoft.com/office/powerpoint/2010/main" val="1611442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4406900"/>
            <a:ext cx="8784975" cy="1362075"/>
          </a:xfrm>
        </p:spPr>
        <p:txBody>
          <a:bodyPr/>
          <a:lstStyle/>
          <a:p>
            <a:r>
              <a:rPr lang="en-GB" dirty="0" smtClean="0"/>
              <a:t>SOME SNAPSHOTS ON THE HISTORICAL CONTEXT</a:t>
            </a:r>
            <a:endParaRPr lang="en-GB" dirty="0"/>
          </a:p>
        </p:txBody>
      </p:sp>
    </p:spTree>
    <p:extLst>
      <p:ext uri="{BB962C8B-B14F-4D97-AF65-F5344CB8AC3E}">
        <p14:creationId xmlns:p14="http://schemas.microsoft.com/office/powerpoint/2010/main" val="194947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Prior to Colonization</a:t>
            </a:r>
            <a:endParaRPr lang="en-GB" dirty="0"/>
          </a:p>
        </p:txBody>
      </p:sp>
      <p:sp>
        <p:nvSpPr>
          <p:cNvPr id="3" name="Content Placeholder 2"/>
          <p:cNvSpPr>
            <a:spLocks noGrp="1"/>
          </p:cNvSpPr>
          <p:nvPr>
            <p:ph sz="half" idx="1"/>
          </p:nvPr>
        </p:nvSpPr>
        <p:spPr>
          <a:xfrm>
            <a:off x="457200" y="1600200"/>
            <a:ext cx="3466728" cy="4709120"/>
          </a:xfrm>
        </p:spPr>
        <p:txBody>
          <a:bodyPr/>
          <a:lstStyle/>
          <a:p>
            <a:r>
              <a:rPr lang="en-GB" dirty="0" smtClean="0"/>
              <a:t>The laws in force in various communities were based on evolutionary customary legal systems.</a:t>
            </a:r>
            <a:endParaRPr lang="en-GB" dirty="0"/>
          </a:p>
        </p:txBody>
      </p:sp>
      <p:sp>
        <p:nvSpPr>
          <p:cNvPr id="5" name="Content Placeholder 4"/>
          <p:cNvSpPr>
            <a:spLocks noGrp="1"/>
          </p:cNvSpPr>
          <p:nvPr>
            <p:ph sz="half" idx="2"/>
          </p:nvPr>
        </p:nvSpPr>
        <p:spPr/>
        <p:txBody>
          <a:bodyPr/>
          <a:lstStyle/>
          <a:p>
            <a:endParaRPr lang="en-US"/>
          </a:p>
        </p:txBody>
      </p:sp>
    </p:spTree>
    <p:extLst>
      <p:ext uri="{BB962C8B-B14F-4D97-AF65-F5344CB8AC3E}">
        <p14:creationId xmlns:p14="http://schemas.microsoft.com/office/powerpoint/2010/main" val="369553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Colonial modes of land </a:t>
            </a:r>
            <a:r>
              <a:rPr lang="en-GB" dirty="0" smtClean="0"/>
              <a:t>acquisition (1884 - 1902)</a:t>
            </a:r>
            <a:r>
              <a:rPr lang="en-GB" dirty="0"/>
              <a:t/>
            </a:r>
            <a:br>
              <a:rPr lang="en-GB" dirty="0"/>
            </a:br>
            <a:endParaRPr lang="en-GB" dirty="0"/>
          </a:p>
        </p:txBody>
      </p:sp>
      <p:sp>
        <p:nvSpPr>
          <p:cNvPr id="3" name="Content Placeholder 2"/>
          <p:cNvSpPr>
            <a:spLocks noGrp="1"/>
          </p:cNvSpPr>
          <p:nvPr>
            <p:ph sz="half" idx="1"/>
          </p:nvPr>
        </p:nvSpPr>
        <p:spPr>
          <a:xfrm>
            <a:off x="179512" y="1600200"/>
            <a:ext cx="3888432" cy="4925144"/>
          </a:xfrm>
        </p:spPr>
        <p:txBody>
          <a:bodyPr>
            <a:normAutofit lnSpcReduction="10000"/>
          </a:bodyPr>
          <a:lstStyle/>
          <a:p>
            <a:r>
              <a:rPr lang="en-GB" dirty="0" smtClean="0"/>
              <a:t>Namibia was </a:t>
            </a:r>
            <a:r>
              <a:rPr lang="en-GB" dirty="0" smtClean="0"/>
              <a:t>declared </a:t>
            </a:r>
            <a:r>
              <a:rPr lang="en-GB" dirty="0" smtClean="0"/>
              <a:t>a German colony in 1884.</a:t>
            </a:r>
          </a:p>
          <a:p>
            <a:endParaRPr lang="en-GB" dirty="0" smtClean="0"/>
          </a:p>
          <a:p>
            <a:pPr lvl="1"/>
            <a:r>
              <a:rPr lang="en-GB" dirty="0" smtClean="0"/>
              <a:t>Pre 1894 - trade facilitation between the indigenous land and cattle owners and the German merchandise traders.</a:t>
            </a:r>
          </a:p>
          <a:p>
            <a:pPr lvl="1"/>
            <a:endParaRPr lang="en-GB" dirty="0" smtClean="0"/>
          </a:p>
          <a:p>
            <a:pPr lvl="2"/>
            <a:r>
              <a:rPr lang="en-GB" dirty="0" smtClean="0"/>
              <a:t> </a:t>
            </a:r>
            <a:endParaRPr lang="en-GB"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21994" y="1700808"/>
            <a:ext cx="4164806"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5430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Resistance </a:t>
            </a:r>
            <a:endParaRPr lang="en-US" dirty="0"/>
          </a:p>
        </p:txBody>
      </p:sp>
      <p:sp>
        <p:nvSpPr>
          <p:cNvPr id="3" name="Content Placeholder 2"/>
          <p:cNvSpPr>
            <a:spLocks noGrp="1"/>
          </p:cNvSpPr>
          <p:nvPr>
            <p:ph sz="half" idx="1"/>
          </p:nvPr>
        </p:nvSpPr>
        <p:spPr>
          <a:xfrm>
            <a:off x="457200" y="1600200"/>
            <a:ext cx="8219256" cy="4525963"/>
          </a:xfrm>
        </p:spPr>
        <p:txBody>
          <a:bodyPr/>
          <a:lstStyle/>
          <a:p>
            <a:pPr lvl="1"/>
            <a:r>
              <a:rPr lang="en-GB" dirty="0"/>
              <a:t>Post 1894 changed colonial policy outlook presupposed</a:t>
            </a:r>
          </a:p>
          <a:p>
            <a:pPr lvl="2"/>
            <a:endParaRPr lang="en-GB" dirty="0" smtClean="0"/>
          </a:p>
          <a:p>
            <a:pPr lvl="2"/>
            <a:r>
              <a:rPr lang="en-GB" dirty="0" smtClean="0"/>
              <a:t>Transfer </a:t>
            </a:r>
            <a:r>
              <a:rPr lang="en-GB" dirty="0"/>
              <a:t>of 75 % of the African land to European settlers, the remainder to be proclaimed native reserves. </a:t>
            </a:r>
            <a:endParaRPr lang="en-GB" dirty="0" smtClean="0"/>
          </a:p>
          <a:p>
            <a:pPr lvl="2"/>
            <a:endParaRPr lang="en-GB" dirty="0" smtClean="0"/>
          </a:p>
          <a:p>
            <a:pPr lvl="2"/>
            <a:r>
              <a:rPr lang="en-GB" dirty="0" smtClean="0"/>
              <a:t>This </a:t>
            </a:r>
            <a:r>
              <a:rPr lang="en-GB" dirty="0"/>
              <a:t>became the primary source of tension</a:t>
            </a:r>
          </a:p>
          <a:p>
            <a:pPr lvl="1"/>
            <a:endParaRPr lang="en-GB" dirty="0"/>
          </a:p>
          <a:p>
            <a:endParaRPr lang="en-US" dirty="0"/>
          </a:p>
        </p:txBody>
      </p:sp>
    </p:spTree>
    <p:extLst>
      <p:ext uri="{BB962C8B-B14F-4D97-AF65-F5344CB8AC3E}">
        <p14:creationId xmlns:p14="http://schemas.microsoft.com/office/powerpoint/2010/main" val="57515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Genocidal Effects of Germany’s Scorched Earth Colonial Environmental Warfare </a:t>
            </a:r>
            <a:endParaRPr lang="en-GB" dirty="0"/>
          </a:p>
        </p:txBody>
      </p:sp>
      <p:sp>
        <p:nvSpPr>
          <p:cNvPr id="3" name="Content Placeholder 2"/>
          <p:cNvSpPr>
            <a:spLocks noGrp="1"/>
          </p:cNvSpPr>
          <p:nvPr>
            <p:ph idx="1"/>
          </p:nvPr>
        </p:nvSpPr>
        <p:spPr>
          <a:xfrm>
            <a:off x="107504" y="1988840"/>
            <a:ext cx="8856984" cy="4752528"/>
          </a:xfrm>
        </p:spPr>
        <p:txBody>
          <a:bodyPr>
            <a:normAutofit fontScale="92500" lnSpcReduction="20000"/>
          </a:bodyPr>
          <a:lstStyle/>
          <a:p>
            <a:r>
              <a:rPr lang="en-GB" dirty="0" smtClean="0"/>
              <a:t>The 1905 Kaiser’s Proclamation gave the German colonial state total control over both: </a:t>
            </a:r>
          </a:p>
          <a:p>
            <a:pPr lvl="1"/>
            <a:r>
              <a:rPr lang="en-GB" dirty="0" smtClean="0"/>
              <a:t>The rangelands of southern and central Namibia. </a:t>
            </a:r>
          </a:p>
          <a:p>
            <a:pPr lvl="1"/>
            <a:r>
              <a:rPr lang="en-GB" dirty="0" err="1" smtClean="0"/>
              <a:t>Melber</a:t>
            </a:r>
            <a:r>
              <a:rPr lang="en-GB" dirty="0" smtClean="0"/>
              <a:t> (2000) by 1914 </a:t>
            </a:r>
          </a:p>
          <a:p>
            <a:pPr lvl="2"/>
            <a:endParaRPr lang="en-GB" dirty="0" smtClean="0"/>
          </a:p>
          <a:p>
            <a:pPr lvl="2"/>
            <a:r>
              <a:rPr lang="en-GB" dirty="0" smtClean="0"/>
              <a:t>Close to 12 500 Africans survivors of the war were forced to work as cheap labourers on European farms. </a:t>
            </a:r>
          </a:p>
          <a:p>
            <a:pPr lvl="2"/>
            <a:endParaRPr lang="en-GB" dirty="0" smtClean="0"/>
          </a:p>
          <a:p>
            <a:pPr lvl="2"/>
            <a:r>
              <a:rPr lang="en-GB" dirty="0" smtClean="0"/>
              <a:t>Another 10 000 worked on large scale mining and government project across the country. </a:t>
            </a:r>
          </a:p>
          <a:p>
            <a:pPr lvl="2"/>
            <a:endParaRPr lang="en-GB" dirty="0" smtClean="0"/>
          </a:p>
          <a:p>
            <a:pPr lvl="2"/>
            <a:r>
              <a:rPr lang="en-GB" dirty="0" smtClean="0"/>
              <a:t>Only as little as 200 men from both the Nama and </a:t>
            </a:r>
            <a:r>
              <a:rPr lang="en-GB" dirty="0" err="1" smtClean="0"/>
              <a:t>Ovaherero</a:t>
            </a:r>
            <a:r>
              <a:rPr lang="en-GB" dirty="0" smtClean="0"/>
              <a:t> communities were outside the formal relations of employment.</a:t>
            </a:r>
            <a:endParaRPr lang="en-GB" dirty="0"/>
          </a:p>
        </p:txBody>
      </p:sp>
    </p:spTree>
    <p:extLst>
      <p:ext uri="{BB962C8B-B14F-4D97-AF65-F5344CB8AC3E}">
        <p14:creationId xmlns:p14="http://schemas.microsoft.com/office/powerpoint/2010/main" val="1165995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2535</Words>
  <Application>Microsoft Office PowerPoint</Application>
  <PresentationFormat>On-screen Show (4:3)</PresentationFormat>
  <Paragraphs>166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Historical Perspective, Injustice and Land Ownership Pattern in Namibia</vt:lpstr>
      <vt:lpstr>What is Ancestral land?</vt:lpstr>
      <vt:lpstr>Who should be considered indigenous?</vt:lpstr>
      <vt:lpstr>Processes &amp; Experiences of Colonization </vt:lpstr>
      <vt:lpstr>SOME SNAPSHOTS ON THE HISTORICAL CONTEXT</vt:lpstr>
      <vt:lpstr>Prior to Colonization</vt:lpstr>
      <vt:lpstr>Colonial modes of land acquisition (1884 - 1902) </vt:lpstr>
      <vt:lpstr>Primary Resistance </vt:lpstr>
      <vt:lpstr>The Genocidal Effects of Germany’s Scorched Earth Colonial Environmental Warfare </vt:lpstr>
      <vt:lpstr>The story of Kaleb Hanganee Tjipuahura (Day by Day)</vt:lpstr>
      <vt:lpstr>PowerPoint Presentation</vt:lpstr>
      <vt:lpstr>Kaleb Hanganee Tjipuahura (Day by Day)</vt:lpstr>
      <vt:lpstr>Kaleb Hanganee Tjipuahura (Day by Day)</vt:lpstr>
      <vt:lpstr>South African Colonial Rule</vt:lpstr>
      <vt:lpstr>The South African Native Trust and Land Act (Act 27 of 1913)</vt:lpstr>
      <vt:lpstr>New Waves of Colonial Dispossession</vt:lpstr>
      <vt:lpstr>The Effects and Responses to the Native Reserves Policy</vt:lpstr>
      <vt:lpstr>The Effects and Responses to the Native Reserves Policy</vt:lpstr>
      <vt:lpstr>SNaPSHOTS ON The unfinished business from the 1st National Conference grappled WITH</vt:lpstr>
      <vt:lpstr>Enduring Bequeathed Legacy 1: Perpetual Impoverishment</vt:lpstr>
      <vt:lpstr>Enduring Bequeathed Legacy 2: Income and Wealth Inequalities </vt:lpstr>
      <vt:lpstr>Enduring Bequeathed Legacy 3: Over – concentrated Land Ownership </vt:lpstr>
      <vt:lpstr>Enduring Bequeathed Legacy 4: Overcrowding and Overgrazing </vt:lpstr>
      <vt:lpstr>Ancestral Rights: Resolution 2 of the 1ST National Land Conference</vt:lpstr>
      <vt:lpstr>SnAPSHORTS ON Concerns &amp; POTENTIAL constraints</vt:lpstr>
      <vt:lpstr>Overlapping Boundaries and the Prospects for Conflicting Claims </vt:lpstr>
      <vt:lpstr>Fear of Bantustanization</vt:lpstr>
      <vt:lpstr>Concerns of extra – Territoriality</vt:lpstr>
      <vt:lpstr>Compatibility with Articles 10</vt:lpstr>
      <vt:lpstr>Compatibility with Articles 10</vt:lpstr>
      <vt:lpstr>Some Constitutionally viable options could be:</vt:lpstr>
      <vt:lpstr>Conclusion</vt:lpstr>
      <vt:lpstr>THANK YOU VERY MUCH FOR THE AUDIENCE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MBAPEWA</dc:creator>
  <cp:lastModifiedBy>MBAPEWA</cp:lastModifiedBy>
  <cp:revision>36</cp:revision>
  <dcterms:created xsi:type="dcterms:W3CDTF">2018-10-01T23:19:00Z</dcterms:created>
  <dcterms:modified xsi:type="dcterms:W3CDTF">2018-10-02T12:18:49Z</dcterms:modified>
</cp:coreProperties>
</file>